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97" r:id="rId4"/>
    <p:sldId id="313" r:id="rId5"/>
    <p:sldId id="302" r:id="rId6"/>
    <p:sldId id="303" r:id="rId7"/>
    <p:sldId id="260" r:id="rId8"/>
    <p:sldId id="309" r:id="rId9"/>
    <p:sldId id="311" r:id="rId10"/>
    <p:sldId id="310" r:id="rId11"/>
    <p:sldId id="304" r:id="rId12"/>
    <p:sldId id="305" r:id="rId13"/>
    <p:sldId id="306" r:id="rId14"/>
    <p:sldId id="307" r:id="rId15"/>
    <p:sldId id="312" r:id="rId16"/>
    <p:sldId id="294" r:id="rId17"/>
    <p:sldId id="31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7" d="100"/>
          <a:sy n="67" d="100"/>
        </p:scale>
        <p:origin x="644" y="52"/>
      </p:cViewPr>
      <p:guideLst>
        <p:guide orient="horz" pos="2159"/>
        <p:guide pos="3840"/>
      </p:guideLst>
    </p:cSldViewPr>
  </p:slideViewPr>
  <p:notesTextViewPr>
    <p:cViewPr>
      <p:scale>
        <a:sx n="1" d="1"/>
        <a:sy n="1" d="1"/>
      </p:scale>
      <p:origin x="0" y="0"/>
    </p:cViewPr>
  </p:notesTextViewPr>
  <p:sorterViewPr>
    <p:cViewPr>
      <p:scale>
        <a:sx n="100" d="100"/>
        <a:sy n="100" d="100"/>
      </p:scale>
      <p:origin x="0" y="-58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0646199-6B6D-4441-BF33-58FF576705CB}"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D0F1D3-5616-4E51-AAC8-E255CFD4E2D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46199-6B6D-4441-BF33-58FF576705CB}" type="datetimeFigureOut">
              <a:rPr lang="zh-CN" altLang="en-US" smtClean="0"/>
              <a:t>2020/4/27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D0F1D3-5616-4E51-AAC8-E255CFD4E2D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free.modao.cc/app/56cc62386319bc54e78b20b3a4bf5de434eba17c#screen=s0F8029440D1581473999405" TargetMode="Externa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hyperlink" Target="file:///E:\PT\github\Suixinchuan\&#38543;&#24515;&#31359;-&#23454;&#35757;&#21608;&#25253;\&#31532;&#19977;&#21608;.docx" TargetMode="External"/><Relationship Id="rId5" Type="http://schemas.openxmlformats.org/officeDocument/2006/relationships/hyperlink" Target="file:///E:\PT\github\Suixinchuan\&#38543;&#24515;&#31359;-&#23454;&#35757;&#21608;&#25253;\&#31532;&#20108;&#21608;.docx" TargetMode="External"/><Relationship Id="rId4" Type="http://schemas.openxmlformats.org/officeDocument/2006/relationships/hyperlink" Target="file:///E:\PT\github\Suixinchuan\&#38543;&#24515;&#31359;-&#23454;&#35757;&#21608;&#25253;\&#31532;&#19968;&#21608;.docx"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file:///E:\PT\github\Suixinchuan\&#38543;&#24515;&#31359;-&#25991;&#26723;\&#39033;&#30446;&#35268;&#21010;\&#25509;&#21475;&#25991;&#26723;.docx"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073"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12177713" cy="68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3074"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550" y="-6350"/>
            <a:ext cx="7561263"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矩形 7"/>
          <p:cNvSpPr>
            <a:spLocks noChangeArrowheads="1"/>
          </p:cNvSpPr>
          <p:nvPr/>
        </p:nvSpPr>
        <p:spPr bwMode="auto">
          <a:xfrm>
            <a:off x="0" y="-4763"/>
            <a:ext cx="12192000" cy="6850063"/>
          </a:xfrm>
          <a:prstGeom prst="rect">
            <a:avLst/>
          </a:prstGeom>
          <a:solidFill>
            <a:srgbClr val="262626">
              <a:alpha val="37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7" name="梯形 5"/>
          <p:cNvSpPr/>
          <p:nvPr/>
        </p:nvSpPr>
        <p:spPr bwMode="auto">
          <a:xfrm>
            <a:off x="4627563" y="0"/>
            <a:ext cx="7564437" cy="6858000"/>
          </a:xfrm>
          <a:custGeom>
            <a:avLst/>
            <a:gdLst>
              <a:gd name="T0" fmla="*/ 0 w 7564582"/>
              <a:gd name="T1" fmla="*/ 6873240 h 6873240"/>
              <a:gd name="T2" fmla="*/ 2933700 w 7564582"/>
              <a:gd name="T3" fmla="*/ 0 h 6873240"/>
              <a:gd name="T4" fmla="*/ 7558809 w 7564582"/>
              <a:gd name="T5" fmla="*/ 12285 h 6873240"/>
              <a:gd name="T6" fmla="*/ 7564582 w 7564582"/>
              <a:gd name="T7" fmla="*/ 6873240 h 6873240"/>
              <a:gd name="T8" fmla="*/ 0 w 7564582"/>
              <a:gd name="T9" fmla="*/ 6873240 h 6873240"/>
            </a:gdLst>
            <a:ahLst/>
            <a:cxnLst>
              <a:cxn ang="0">
                <a:pos x="T0" y="T1"/>
              </a:cxn>
              <a:cxn ang="0">
                <a:pos x="T2" y="T3"/>
              </a:cxn>
              <a:cxn ang="0">
                <a:pos x="T4" y="T5"/>
              </a:cxn>
              <a:cxn ang="0">
                <a:pos x="T6" y="T7"/>
              </a:cxn>
              <a:cxn ang="0">
                <a:pos x="T8" y="T9"/>
              </a:cxn>
            </a:cxnLst>
            <a:rect l="0" t="0" r="r" b="b"/>
            <a:pathLst>
              <a:path w="7564582" h="6873240">
                <a:moveTo>
                  <a:pt x="0" y="6873240"/>
                </a:moveTo>
                <a:lnTo>
                  <a:pt x="2933700" y="0"/>
                </a:lnTo>
                <a:lnTo>
                  <a:pt x="7558809" y="12285"/>
                </a:lnTo>
                <a:cubicBezTo>
                  <a:pt x="7560733" y="2295206"/>
                  <a:pt x="7562658" y="4590319"/>
                  <a:pt x="7564582" y="6873240"/>
                </a:cubicBezTo>
                <a:lnTo>
                  <a:pt x="0" y="6873240"/>
                </a:lnTo>
                <a:close/>
              </a:path>
            </a:pathLst>
          </a:custGeom>
          <a:solidFill>
            <a:srgbClr val="0D0D0D">
              <a:alpha val="34999"/>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8" name="椭圆 17"/>
          <p:cNvSpPr>
            <a:spLocks noChangeArrowheads="1"/>
          </p:cNvSpPr>
          <p:nvPr/>
        </p:nvSpPr>
        <p:spPr bwMode="auto">
          <a:xfrm>
            <a:off x="9899650" y="5591175"/>
            <a:ext cx="285750" cy="284163"/>
          </a:xfrm>
          <a:prstGeom prst="ellipse">
            <a:avLst/>
          </a:prstGeom>
          <a:solidFill>
            <a:srgbClr val="FFFFFF">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9" name="椭圆 20"/>
          <p:cNvSpPr>
            <a:spLocks noChangeArrowheads="1"/>
          </p:cNvSpPr>
          <p:nvPr/>
        </p:nvSpPr>
        <p:spPr bwMode="auto">
          <a:xfrm>
            <a:off x="11069638" y="1393825"/>
            <a:ext cx="438150" cy="436563"/>
          </a:xfrm>
          <a:prstGeom prst="ellipse">
            <a:avLst/>
          </a:prstGeom>
          <a:solidFill>
            <a:srgbClr val="FFFFFF">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0" name="椭圆 21"/>
          <p:cNvSpPr>
            <a:spLocks noChangeArrowheads="1"/>
          </p:cNvSpPr>
          <p:nvPr/>
        </p:nvSpPr>
        <p:spPr bwMode="auto">
          <a:xfrm>
            <a:off x="8812213" y="2874963"/>
            <a:ext cx="801687" cy="801687"/>
          </a:xfrm>
          <a:prstGeom prst="ellipse">
            <a:avLst/>
          </a:prstGeom>
          <a:solidFill>
            <a:srgbClr val="FFFFFF">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1" name="椭圆 22"/>
          <p:cNvSpPr>
            <a:spLocks noChangeArrowheads="1"/>
          </p:cNvSpPr>
          <p:nvPr/>
        </p:nvSpPr>
        <p:spPr bwMode="auto">
          <a:xfrm>
            <a:off x="782638" y="2581275"/>
            <a:ext cx="668337" cy="668338"/>
          </a:xfrm>
          <a:prstGeom prst="ellipse">
            <a:avLst/>
          </a:prstGeom>
          <a:solidFill>
            <a:srgbClr val="FFFFFF">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2" name="椭圆 23"/>
          <p:cNvSpPr>
            <a:spLocks noChangeArrowheads="1"/>
          </p:cNvSpPr>
          <p:nvPr/>
        </p:nvSpPr>
        <p:spPr bwMode="auto">
          <a:xfrm>
            <a:off x="1336675" y="4973638"/>
            <a:ext cx="373063" cy="373062"/>
          </a:xfrm>
          <a:prstGeom prst="ellipse">
            <a:avLst/>
          </a:prstGeom>
          <a:solidFill>
            <a:srgbClr val="FFFFFF">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3" name="椭圆 24"/>
          <p:cNvSpPr>
            <a:spLocks noChangeArrowheads="1"/>
          </p:cNvSpPr>
          <p:nvPr/>
        </p:nvSpPr>
        <p:spPr bwMode="auto">
          <a:xfrm>
            <a:off x="2463800" y="3517900"/>
            <a:ext cx="803275" cy="803275"/>
          </a:xfrm>
          <a:prstGeom prst="ellipse">
            <a:avLst/>
          </a:prstGeom>
          <a:solidFill>
            <a:srgbClr val="FFFFFF">
              <a:alpha val="3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5" name="任意多边形 26"/>
          <p:cNvSpPr/>
          <p:nvPr/>
        </p:nvSpPr>
        <p:spPr bwMode="auto">
          <a:xfrm>
            <a:off x="3608388" y="941388"/>
            <a:ext cx="4976812" cy="4976812"/>
          </a:xfrm>
          <a:custGeom>
            <a:avLst/>
            <a:gdLst>
              <a:gd name="T0" fmla="*/ 2301241 w 4602480"/>
              <a:gd name="T1" fmla="*/ 138589 h 4602480"/>
              <a:gd name="T2" fmla="*/ 138589 w 4602480"/>
              <a:gd name="T3" fmla="*/ 2301241 h 4602480"/>
              <a:gd name="T4" fmla="*/ 2301241 w 4602480"/>
              <a:gd name="T5" fmla="*/ 4463893 h 4602480"/>
              <a:gd name="T6" fmla="*/ 4463893 w 4602480"/>
              <a:gd name="T7" fmla="*/ 2301241 h 4602480"/>
              <a:gd name="T8" fmla="*/ 2301241 w 4602480"/>
              <a:gd name="T9" fmla="*/ 138589 h 4602480"/>
              <a:gd name="T10" fmla="*/ 2301240 w 4602480"/>
              <a:gd name="T11" fmla="*/ 0 h 4602480"/>
              <a:gd name="T12" fmla="*/ 4602480 w 4602480"/>
              <a:gd name="T13" fmla="*/ 2301240 h 4602480"/>
              <a:gd name="T14" fmla="*/ 2301240 w 4602480"/>
              <a:gd name="T15" fmla="*/ 4602480 h 4602480"/>
              <a:gd name="T16" fmla="*/ 0 w 4602480"/>
              <a:gd name="T17" fmla="*/ 2301240 h 4602480"/>
              <a:gd name="T18" fmla="*/ 2301240 w 4602480"/>
              <a:gd name="T19" fmla="*/ 0 h 460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2480" h="4602480">
                <a:moveTo>
                  <a:pt x="2301241" y="138589"/>
                </a:moveTo>
                <a:cubicBezTo>
                  <a:pt x="1106841" y="138589"/>
                  <a:pt x="138589" y="1106841"/>
                  <a:pt x="138589" y="2301241"/>
                </a:cubicBezTo>
                <a:cubicBezTo>
                  <a:pt x="138589" y="3495641"/>
                  <a:pt x="1106841" y="4463893"/>
                  <a:pt x="2301241" y="4463893"/>
                </a:cubicBezTo>
                <a:cubicBezTo>
                  <a:pt x="3495641" y="4463893"/>
                  <a:pt x="4463893" y="3495641"/>
                  <a:pt x="4463893" y="2301241"/>
                </a:cubicBezTo>
                <a:cubicBezTo>
                  <a:pt x="4463893" y="1106841"/>
                  <a:pt x="3495641" y="138589"/>
                  <a:pt x="2301241" y="138589"/>
                </a:cubicBezTo>
                <a:close/>
                <a:moveTo>
                  <a:pt x="2301240" y="0"/>
                </a:moveTo>
                <a:cubicBezTo>
                  <a:pt x="3572180" y="0"/>
                  <a:pt x="4602480" y="1030300"/>
                  <a:pt x="4602480" y="2301240"/>
                </a:cubicBezTo>
                <a:cubicBezTo>
                  <a:pt x="4602480" y="3572180"/>
                  <a:pt x="3572180" y="4602480"/>
                  <a:pt x="2301240" y="4602480"/>
                </a:cubicBezTo>
                <a:cubicBezTo>
                  <a:pt x="1030300" y="4602480"/>
                  <a:pt x="0" y="3572180"/>
                  <a:pt x="0" y="2301240"/>
                </a:cubicBezTo>
                <a:cubicBezTo>
                  <a:pt x="0" y="1030300"/>
                  <a:pt x="1030300" y="0"/>
                  <a:pt x="2301240" y="0"/>
                </a:cubicBezTo>
                <a:close/>
              </a:path>
            </a:pathLst>
          </a:custGeom>
          <a:solidFill>
            <a:srgbClr val="26B597">
              <a:alpha val="67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86" name="椭圆 27"/>
          <p:cNvSpPr>
            <a:spLocks noChangeArrowheads="1"/>
          </p:cNvSpPr>
          <p:nvPr/>
        </p:nvSpPr>
        <p:spPr bwMode="auto">
          <a:xfrm>
            <a:off x="3756025" y="1074738"/>
            <a:ext cx="4686300" cy="4686300"/>
          </a:xfrm>
          <a:prstGeom prst="ellipse">
            <a:avLst/>
          </a:prstGeom>
          <a:solidFill>
            <a:srgbClr val="353432">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87" name="燕尾形 30"/>
          <p:cNvSpPr>
            <a:spLocks noChangeArrowheads="1"/>
          </p:cNvSpPr>
          <p:nvPr/>
        </p:nvSpPr>
        <p:spPr bwMode="auto">
          <a:xfrm rot="5400000">
            <a:off x="5949157" y="4480719"/>
            <a:ext cx="290512" cy="520700"/>
          </a:xfrm>
          <a:prstGeom prst="chevron">
            <a:avLst>
              <a:gd name="adj" fmla="val 55815"/>
            </a:avLst>
          </a:prstGeom>
          <a:solidFill>
            <a:srgbClr val="0098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3088" name="燕尾形 31"/>
          <p:cNvSpPr>
            <a:spLocks noChangeArrowheads="1"/>
          </p:cNvSpPr>
          <p:nvPr/>
        </p:nvSpPr>
        <p:spPr bwMode="auto">
          <a:xfrm rot="5400000">
            <a:off x="5948363" y="4705350"/>
            <a:ext cx="292100" cy="520700"/>
          </a:xfrm>
          <a:prstGeom prst="chevron">
            <a:avLst>
              <a:gd name="adj" fmla="val 55815"/>
            </a:avLst>
          </a:prstGeom>
          <a:solidFill>
            <a:srgbClr val="00988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3090" name="文本框 3"/>
          <p:cNvSpPr>
            <a:spLocks noChangeArrowheads="1"/>
          </p:cNvSpPr>
          <p:nvPr/>
        </p:nvSpPr>
        <p:spPr bwMode="auto">
          <a:xfrm>
            <a:off x="4773613" y="2234940"/>
            <a:ext cx="2584450" cy="171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120000"/>
              </a:lnSpc>
            </a:pPr>
            <a:r>
              <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随心穿</a:t>
            </a:r>
            <a:endParaRPr lang="en-US" altLang="zh-CN"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0000"/>
              </a:lnSpc>
            </a:pPr>
            <a:r>
              <a:rPr lang="zh-CN" altLang="en-US" sz="4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项目展示</a:t>
            </a:r>
          </a:p>
        </p:txBody>
      </p:sp>
      <p:sp>
        <p:nvSpPr>
          <p:cNvPr id="2" name="文本框 1"/>
          <p:cNvSpPr txBox="1"/>
          <p:nvPr/>
        </p:nvSpPr>
        <p:spPr>
          <a:xfrm>
            <a:off x="6590172" y="4054974"/>
            <a:ext cx="1377644" cy="369332"/>
          </a:xfrm>
          <a:prstGeom prst="rect">
            <a:avLst/>
          </a:prstGeom>
          <a:noFill/>
        </p:spPr>
        <p:txBody>
          <a:bodyPr wrap="square" rtlCol="0">
            <a:spAutoFit/>
          </a:bodyPr>
          <a:lstStyle/>
          <a:p>
            <a:r>
              <a:rPr lang="en-US" altLang="zh-CN" b="1" dirty="0">
                <a:solidFill>
                  <a:schemeClr val="bg1"/>
                </a:solidFill>
                <a:latin typeface="Eras Demi ITC" panose="020B0805030504020804" pitchFamily="34" charset="0"/>
              </a:rPr>
              <a:t>-- </a:t>
            </a:r>
            <a:r>
              <a:rPr lang="en-US" altLang="zh-CN" b="1" dirty="0" err="1">
                <a:solidFill>
                  <a:schemeClr val="bg1"/>
                </a:solidFill>
                <a:latin typeface="Eras Demi ITC" panose="020B0805030504020804" pitchFamily="34" charset="0"/>
              </a:rPr>
              <a:t>biu</a:t>
            </a:r>
            <a:r>
              <a:rPr lang="en-US" altLang="zh-CN" b="1" dirty="0">
                <a:solidFill>
                  <a:schemeClr val="bg1"/>
                </a:solidFill>
                <a:latin typeface="Eras Demi ITC" panose="020B0805030504020804" pitchFamily="34" charset="0"/>
              </a:rPr>
              <a:t> </a:t>
            </a:r>
            <a:r>
              <a:rPr lang="en-US" altLang="zh-CN" b="1" dirty="0" err="1">
                <a:solidFill>
                  <a:schemeClr val="bg1"/>
                </a:solidFill>
                <a:latin typeface="Eras Demi ITC" panose="020B0805030504020804" pitchFamily="34" charset="0"/>
              </a:rPr>
              <a:t>biu</a:t>
            </a:r>
            <a:r>
              <a:rPr lang="zh-CN" altLang="en-US" b="1" dirty="0">
                <a:solidFill>
                  <a:schemeClr val="bg1"/>
                </a:solidFill>
                <a:latin typeface="Eras Demi ITC" panose="020B0805030504020804" pitchFamily="34" charset="0"/>
              </a:rPr>
              <a:t>组</a:t>
            </a:r>
          </a:p>
        </p:txBody>
      </p:sp>
    </p:spTree>
  </p:cSld>
  <p:clrMapOvr>
    <a:masterClrMapping/>
  </p:clrMapOvr>
  <mc:AlternateContent xmlns:mc="http://schemas.openxmlformats.org/markup-compatibility/2006" xmlns:p14="http://schemas.microsoft.com/office/powerpoint/2010/main">
    <mc:Choice Requires="p14">
      <p:transition spd="slow" p14:dur="2000" advTm="4538"/>
    </mc:Choice>
    <mc:Fallback xmlns="">
      <p:transition spd="slow" advTm="4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3081"/>
                                        </p:tgtEl>
                                        <p:attrNameLst>
                                          <p:attrName>style.visibility</p:attrName>
                                        </p:attrNameLst>
                                      </p:cBhvr>
                                      <p:to>
                                        <p:strVal val="visible"/>
                                      </p:to>
                                    </p:set>
                                    <p:animEffect filter="fade">
                                      <p:cBhvr>
                                        <p:cTn id="7" dur="500"/>
                                        <p:tgtEl>
                                          <p:spTgt spid="3081"/>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079"/>
                                        </p:tgtEl>
                                        <p:attrNameLst>
                                          <p:attrName>style.visibility</p:attrName>
                                        </p:attrNameLst>
                                      </p:cBhvr>
                                      <p:to>
                                        <p:strVal val="visible"/>
                                      </p:to>
                                    </p:set>
                                    <p:animEffect filter="fade">
                                      <p:cBhvr>
                                        <p:cTn id="10" dur="500"/>
                                        <p:tgtEl>
                                          <p:spTgt spid="3079"/>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3080"/>
                                        </p:tgtEl>
                                        <p:attrNameLst>
                                          <p:attrName>style.visibility</p:attrName>
                                        </p:attrNameLst>
                                      </p:cBhvr>
                                      <p:to>
                                        <p:strVal val="visible"/>
                                      </p:to>
                                    </p:set>
                                    <p:animEffect filter="fade">
                                      <p:cBhvr>
                                        <p:cTn id="13" dur="500"/>
                                        <p:tgtEl>
                                          <p:spTgt spid="30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83"/>
                                        </p:tgtEl>
                                        <p:attrNameLst>
                                          <p:attrName>style.visibility</p:attrName>
                                        </p:attrNameLst>
                                      </p:cBhvr>
                                      <p:to>
                                        <p:strVal val="visible"/>
                                      </p:to>
                                    </p:set>
                                    <p:animEffect filter="fade">
                                      <p:cBhvr>
                                        <p:cTn id="16" dur="500"/>
                                        <p:tgtEl>
                                          <p:spTgt spid="308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3078"/>
                                        </p:tgtEl>
                                        <p:attrNameLst>
                                          <p:attrName>style.visibility</p:attrName>
                                        </p:attrNameLst>
                                      </p:cBhvr>
                                      <p:to>
                                        <p:strVal val="visible"/>
                                      </p:to>
                                    </p:set>
                                    <p:animEffect filter="fade">
                                      <p:cBhvr>
                                        <p:cTn id="19" dur="500"/>
                                        <p:tgtEl>
                                          <p:spTgt spid="3078"/>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3082"/>
                                        </p:tgtEl>
                                        <p:attrNameLst>
                                          <p:attrName>style.visibility</p:attrName>
                                        </p:attrNameLst>
                                      </p:cBhvr>
                                      <p:to>
                                        <p:strVal val="visible"/>
                                      </p:to>
                                    </p:set>
                                    <p:animEffect filter="fade">
                                      <p:cBhvr>
                                        <p:cTn id="22"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ldLvl="0" animBg="1" autoUpdateAnimBg="0"/>
      <p:bldP spid="3079" grpId="0" bldLvl="0" animBg="1" autoUpdateAnimBg="0"/>
      <p:bldP spid="3080" grpId="0" bldLvl="0" animBg="1" autoUpdateAnimBg="0"/>
      <p:bldP spid="3081" grpId="0" bldLvl="0" animBg="1" autoUpdateAnimBg="0"/>
      <p:bldP spid="3082" grpId="0" bldLvl="0" animBg="1" autoUpdateAnimBg="0"/>
      <p:bldP spid="3083"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1</a:t>
              </a:r>
            </a:p>
          </p:txBody>
        </p:sp>
        <p:sp>
          <p:nvSpPr>
            <p:cNvPr id="5128" name="文本框 16"/>
            <p:cNvSpPr txBox="1">
              <a:spLocks noChangeArrowheads="1"/>
            </p:cNvSpPr>
            <p:nvPr/>
          </p:nvSpPr>
          <p:spPr bwMode="auto">
            <a:xfrm>
              <a:off x="4925866" y="4173361"/>
              <a:ext cx="1292096"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接口文档</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3571419"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pic>
        <p:nvPicPr>
          <p:cNvPr id="4" name="图片 3"/>
          <p:cNvPicPr>
            <a:picLocks noChangeAspect="1"/>
          </p:cNvPicPr>
          <p:nvPr/>
        </p:nvPicPr>
        <p:blipFill>
          <a:blip r:embed="rId2"/>
          <a:stretch>
            <a:fillRect/>
          </a:stretch>
        </p:blipFill>
        <p:spPr>
          <a:xfrm>
            <a:off x="704215" y="1961515"/>
            <a:ext cx="4613910" cy="4476115"/>
          </a:xfrm>
          <a:prstGeom prst="rect">
            <a:avLst/>
          </a:prstGeom>
        </p:spPr>
      </p:pic>
      <p:pic>
        <p:nvPicPr>
          <p:cNvPr id="6" name="图片 5"/>
          <p:cNvPicPr>
            <a:picLocks noChangeAspect="1"/>
          </p:cNvPicPr>
          <p:nvPr/>
        </p:nvPicPr>
        <p:blipFill>
          <a:blip r:embed="rId3"/>
          <a:stretch>
            <a:fillRect/>
          </a:stretch>
        </p:blipFill>
        <p:spPr>
          <a:xfrm>
            <a:off x="5773420" y="313690"/>
            <a:ext cx="5852160" cy="60426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2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2</a:t>
              </a:r>
            </a:p>
          </p:txBody>
        </p:sp>
        <p:sp>
          <p:nvSpPr>
            <p:cNvPr id="5128" name="文本框 16"/>
            <p:cNvSpPr txBox="1">
              <a:spLocks noChangeArrowheads="1"/>
            </p:cNvSpPr>
            <p:nvPr/>
          </p:nvSpPr>
          <p:spPr bwMode="auto">
            <a:xfrm>
              <a:off x="4925866" y="4173361"/>
              <a:ext cx="1292096"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前端界面</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3552757"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sp>
        <p:nvSpPr>
          <p:cNvPr id="7" name="文本框 6"/>
          <p:cNvSpPr txBox="1"/>
          <p:nvPr/>
        </p:nvSpPr>
        <p:spPr>
          <a:xfrm>
            <a:off x="531073" y="1969081"/>
            <a:ext cx="6079159" cy="1198880"/>
          </a:xfrm>
          <a:prstGeom prst="rect">
            <a:avLst/>
          </a:prstGeom>
          <a:noFill/>
        </p:spPr>
        <p:txBody>
          <a:bodyPr wrap="square" rtlCol="0">
            <a:spAutoFit/>
          </a:bodyPr>
          <a:lstStyle/>
          <a:p>
            <a:r>
              <a:rPr lang="zh-CN" altLang="en-US" b="1" dirty="0">
                <a:solidFill>
                  <a:srgbClr val="26B597"/>
                </a:solidFill>
              </a:rPr>
              <a:t>前端我们运用了</a:t>
            </a:r>
            <a:r>
              <a:rPr lang="en-US" altLang="zh-CN" b="1" dirty="0">
                <a:solidFill>
                  <a:srgbClr val="26B597"/>
                </a:solidFill>
              </a:rPr>
              <a:t>react-native</a:t>
            </a:r>
            <a:r>
              <a:rPr lang="zh-CN" altLang="en-US" b="1" dirty="0">
                <a:solidFill>
                  <a:srgbClr val="26B597"/>
                </a:solidFill>
              </a:rPr>
              <a:t>及其中的各种组件。首先我们将项目分成了六部分，分别分给组内成员，各成员分别针对于自己负责的内容进行代码实现。然后将各部分综合到一起，实现了前端原型界面。</a:t>
            </a:r>
          </a:p>
        </p:txBody>
      </p:sp>
      <p:pic>
        <p:nvPicPr>
          <p:cNvPr id="4" name="图片 3"/>
          <p:cNvPicPr>
            <a:picLocks noChangeAspect="1"/>
          </p:cNvPicPr>
          <p:nvPr/>
        </p:nvPicPr>
        <p:blipFill>
          <a:blip r:embed="rId2"/>
          <a:stretch>
            <a:fillRect/>
          </a:stretch>
        </p:blipFill>
        <p:spPr>
          <a:xfrm>
            <a:off x="725805" y="3363595"/>
            <a:ext cx="5688965" cy="3297555"/>
          </a:xfrm>
          <a:prstGeom prst="rect">
            <a:avLst/>
          </a:prstGeom>
        </p:spPr>
      </p:pic>
      <p:pic>
        <p:nvPicPr>
          <p:cNvPr id="6" name="图片 5"/>
          <p:cNvPicPr>
            <a:picLocks noChangeAspect="1"/>
          </p:cNvPicPr>
          <p:nvPr/>
        </p:nvPicPr>
        <p:blipFill>
          <a:blip r:embed="rId3"/>
          <a:stretch>
            <a:fillRect/>
          </a:stretch>
        </p:blipFill>
        <p:spPr>
          <a:xfrm>
            <a:off x="7407275" y="136525"/>
            <a:ext cx="2613025" cy="64503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2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3</a:t>
              </a:r>
            </a:p>
          </p:txBody>
        </p:sp>
        <p:sp>
          <p:nvSpPr>
            <p:cNvPr id="5128" name="文本框 16"/>
            <p:cNvSpPr txBox="1">
              <a:spLocks noChangeArrowheads="1"/>
            </p:cNvSpPr>
            <p:nvPr/>
          </p:nvSpPr>
          <p:spPr bwMode="auto">
            <a:xfrm>
              <a:off x="4925866" y="4173361"/>
              <a:ext cx="1292096"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后台界面</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3545293"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sp>
        <p:nvSpPr>
          <p:cNvPr id="4" name="文本框 3"/>
          <p:cNvSpPr txBox="1"/>
          <p:nvPr/>
        </p:nvSpPr>
        <p:spPr>
          <a:xfrm>
            <a:off x="533729" y="1910080"/>
            <a:ext cx="5389551" cy="646331"/>
          </a:xfrm>
          <a:prstGeom prst="rect">
            <a:avLst/>
          </a:prstGeom>
          <a:noFill/>
        </p:spPr>
        <p:txBody>
          <a:bodyPr wrap="square" rtlCol="0">
            <a:spAutoFit/>
          </a:bodyPr>
          <a:lstStyle/>
          <a:p>
            <a:r>
              <a:rPr lang="zh-CN" altLang="en-US" b="1" dirty="0">
                <a:solidFill>
                  <a:srgbClr val="26B597"/>
                </a:solidFill>
              </a:rPr>
              <a:t>后台运用了</a:t>
            </a:r>
            <a:r>
              <a:rPr lang="en-US" altLang="zh-CN" b="1" dirty="0">
                <a:solidFill>
                  <a:srgbClr val="26B597"/>
                </a:solidFill>
              </a:rPr>
              <a:t>Express</a:t>
            </a:r>
            <a:r>
              <a:rPr lang="zh-CN" altLang="en-US" b="1" dirty="0">
                <a:solidFill>
                  <a:srgbClr val="26B597"/>
                </a:solidFill>
              </a:rPr>
              <a:t>，实现了从数据库读取数据，并且实现了编辑、删除、添加、登录等功能。</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762" y="257175"/>
            <a:ext cx="4010025" cy="634365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04" y="3429000"/>
            <a:ext cx="4551608" cy="26201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9205" y="953008"/>
            <a:ext cx="4581255" cy="499871"/>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2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4</a:t>
              </a:r>
            </a:p>
          </p:txBody>
        </p:sp>
        <p:sp>
          <p:nvSpPr>
            <p:cNvPr id="5128" name="文本框 16"/>
            <p:cNvSpPr txBox="1">
              <a:spLocks noChangeArrowheads="1"/>
            </p:cNvSpPr>
            <p:nvPr/>
          </p:nvSpPr>
          <p:spPr bwMode="auto">
            <a:xfrm>
              <a:off x="5066310" y="4173361"/>
              <a:ext cx="1011206"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数据库</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3758653"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sp>
        <p:nvSpPr>
          <p:cNvPr id="5" name="文本框 4"/>
          <p:cNvSpPr txBox="1"/>
          <p:nvPr/>
        </p:nvSpPr>
        <p:spPr>
          <a:xfrm>
            <a:off x="594867" y="1926130"/>
            <a:ext cx="5501133" cy="369332"/>
          </a:xfrm>
          <a:prstGeom prst="rect">
            <a:avLst/>
          </a:prstGeom>
          <a:noFill/>
        </p:spPr>
        <p:txBody>
          <a:bodyPr wrap="square" rtlCol="0">
            <a:spAutoFit/>
          </a:bodyPr>
          <a:lstStyle/>
          <a:p>
            <a:r>
              <a:rPr lang="zh-CN" altLang="en-US" b="1" dirty="0">
                <a:solidFill>
                  <a:srgbClr val="26B597"/>
                </a:solidFill>
              </a:rPr>
              <a:t>我们用</a:t>
            </a:r>
            <a:r>
              <a:rPr lang="en-US" altLang="zh-CN" b="1" dirty="0" err="1">
                <a:solidFill>
                  <a:srgbClr val="26B597"/>
                </a:solidFill>
              </a:rPr>
              <a:t>mySQL</a:t>
            </a:r>
            <a:r>
              <a:rPr lang="zh-CN" altLang="en-US" b="1" dirty="0">
                <a:solidFill>
                  <a:srgbClr val="26B597"/>
                </a:solidFill>
              </a:rPr>
              <a:t>搭建了数据库</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24" y="2474113"/>
            <a:ext cx="5734552" cy="3429000"/>
          </a:xfrm>
          <a:prstGeom prst="rect">
            <a:avLst/>
          </a:prstGeom>
        </p:spPr>
      </p:pic>
      <p:pic>
        <p:nvPicPr>
          <p:cNvPr id="4" name="图片 3"/>
          <p:cNvPicPr>
            <a:picLocks noChangeAspect="1"/>
          </p:cNvPicPr>
          <p:nvPr/>
        </p:nvPicPr>
        <p:blipFill>
          <a:blip r:embed="rId3"/>
          <a:stretch>
            <a:fillRect/>
          </a:stretch>
        </p:blipFill>
        <p:spPr>
          <a:xfrm>
            <a:off x="7383145" y="953135"/>
            <a:ext cx="4006850" cy="51187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2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5</a:t>
              </a:r>
            </a:p>
          </p:txBody>
        </p:sp>
        <p:sp>
          <p:nvSpPr>
            <p:cNvPr id="5128" name="文本框 16"/>
            <p:cNvSpPr txBox="1">
              <a:spLocks noChangeArrowheads="1"/>
            </p:cNvSpPr>
            <p:nvPr/>
          </p:nvSpPr>
          <p:spPr bwMode="auto">
            <a:xfrm>
              <a:off x="4644976" y="4173361"/>
              <a:ext cx="1853877"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后台接口配置</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4083773"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67" y="3783675"/>
            <a:ext cx="7200900" cy="2057400"/>
          </a:xfrm>
          <a:prstGeom prst="rect">
            <a:avLst/>
          </a:prstGeom>
        </p:spPr>
      </p:pic>
      <p:sp>
        <p:nvSpPr>
          <p:cNvPr id="6" name="文本框 5"/>
          <p:cNvSpPr txBox="1"/>
          <p:nvPr/>
        </p:nvSpPr>
        <p:spPr>
          <a:xfrm>
            <a:off x="533729" y="1828800"/>
            <a:ext cx="7055791" cy="369332"/>
          </a:xfrm>
          <a:prstGeom prst="rect">
            <a:avLst/>
          </a:prstGeom>
          <a:noFill/>
        </p:spPr>
        <p:txBody>
          <a:bodyPr wrap="square" rtlCol="0">
            <a:spAutoFit/>
          </a:bodyPr>
          <a:lstStyle/>
          <a:p>
            <a:r>
              <a:rPr lang="zh-CN" altLang="en-US" b="1" dirty="0">
                <a:solidFill>
                  <a:srgbClr val="26B597"/>
                </a:solidFill>
              </a:rPr>
              <a:t>实现后台接口配置，可以从接口获取数据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文本框 8"/>
          <p:cNvSpPr txBox="1">
            <a:spLocks noChangeArrowheads="1"/>
          </p:cNvSpPr>
          <p:nvPr/>
        </p:nvSpPr>
        <p:spPr bwMode="auto">
          <a:xfrm>
            <a:off x="5226922" y="5151524"/>
            <a:ext cx="21114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600" b="1" dirty="0">
                <a:solidFill>
                  <a:srgbClr val="404040"/>
                </a:solidFill>
                <a:latin typeface="微软雅黑" panose="020B0503020204020204" pitchFamily="34" charset="-122"/>
                <a:ea typeface="微软雅黑" panose="020B0503020204020204" pitchFamily="34" charset="-122"/>
              </a:rPr>
              <a:t>见项目</a:t>
            </a:r>
          </a:p>
        </p:txBody>
      </p:sp>
      <p:pic>
        <p:nvPicPr>
          <p:cNvPr id="6155" name="图片 10241" descr="41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12206288"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矩形 10242"/>
          <p:cNvSpPr>
            <a:spLocks noChangeArrowheads="1"/>
          </p:cNvSpPr>
          <p:nvPr/>
        </p:nvSpPr>
        <p:spPr bwMode="auto">
          <a:xfrm>
            <a:off x="-14288" y="20320"/>
            <a:ext cx="12203113" cy="3030538"/>
          </a:xfrm>
          <a:prstGeom prst="rect">
            <a:avLst/>
          </a:prstGeom>
          <a:solidFill>
            <a:srgbClr val="3A3A3A">
              <a:alpha val="7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157" name="文本框 11"/>
          <p:cNvSpPr txBox="1">
            <a:spLocks noChangeArrowheads="1"/>
          </p:cNvSpPr>
          <p:nvPr/>
        </p:nvSpPr>
        <p:spPr bwMode="auto">
          <a:xfrm>
            <a:off x="4987249" y="1280209"/>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600" b="1" dirty="0">
                <a:solidFill>
                  <a:schemeClr val="bg1"/>
                </a:solidFill>
                <a:latin typeface="微软雅黑" panose="020B0503020204020204" pitchFamily="34" charset="-122"/>
                <a:ea typeface="微软雅黑" panose="020B0503020204020204" pitchFamily="34" charset="-122"/>
              </a:rPr>
              <a:t>完成进度</a:t>
            </a:r>
          </a:p>
        </p:txBody>
      </p:sp>
      <p:grpSp>
        <p:nvGrpSpPr>
          <p:cNvPr id="6159" name="组合 5"/>
          <p:cNvGrpSpPr/>
          <p:nvPr/>
        </p:nvGrpSpPr>
        <p:grpSpPr bwMode="auto">
          <a:xfrm>
            <a:off x="5865358" y="6088242"/>
            <a:ext cx="293687" cy="288925"/>
            <a:chOff x="0" y="0"/>
            <a:chExt cx="462" cy="456"/>
          </a:xfrm>
        </p:grpSpPr>
        <p:sp>
          <p:nvSpPr>
            <p:cNvPr id="6160" name="燕尾形 64"/>
            <p:cNvSpPr>
              <a:spLocks noChangeArrowheads="1"/>
            </p:cNvSpPr>
            <p:nvPr/>
          </p:nvSpPr>
          <p:spPr bwMode="auto">
            <a:xfrm rot="5400000">
              <a:off x="97" y="90"/>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161" name="燕尾形 65"/>
            <p:cNvSpPr>
              <a:spLocks noChangeArrowheads="1"/>
            </p:cNvSpPr>
            <p:nvPr/>
          </p:nvSpPr>
          <p:spPr bwMode="auto">
            <a:xfrm rot="5400000">
              <a:off x="97" y="-102"/>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2" name="文本框 1"/>
          <p:cNvSpPr txBox="1"/>
          <p:nvPr/>
        </p:nvSpPr>
        <p:spPr>
          <a:xfrm>
            <a:off x="462382" y="231257"/>
            <a:ext cx="1336431" cy="398780"/>
          </a:xfrm>
          <a:prstGeom prst="rect">
            <a:avLst/>
          </a:prstGeom>
          <a:noFill/>
        </p:spPr>
        <p:txBody>
          <a:bodyPr wrap="square" rtlCol="0">
            <a:spAutoFit/>
          </a:bodyPr>
          <a:lstStyle/>
          <a:p>
            <a:r>
              <a:rPr lang="zh-CN" altLang="en-US" sz="2000" b="1" dirty="0">
                <a:solidFill>
                  <a:schemeClr val="bg1"/>
                </a:solidFill>
                <a:latin typeface="Arial Black" panose="020B0A04020102020204" pitchFamily="34" charset="0"/>
              </a:rPr>
              <a:t>随心穿</a:t>
            </a:r>
          </a:p>
        </p:txBody>
      </p:sp>
      <p:grpSp>
        <p:nvGrpSpPr>
          <p:cNvPr id="15" name="组合 5"/>
          <p:cNvGrpSpPr/>
          <p:nvPr/>
        </p:nvGrpSpPr>
        <p:grpSpPr bwMode="auto">
          <a:xfrm flipV="1">
            <a:off x="5856069" y="3565940"/>
            <a:ext cx="305273" cy="357444"/>
            <a:chOff x="0" y="0"/>
            <a:chExt cx="462" cy="456"/>
          </a:xfrm>
        </p:grpSpPr>
        <p:sp>
          <p:nvSpPr>
            <p:cNvPr id="16" name="燕尾形 64"/>
            <p:cNvSpPr>
              <a:spLocks noChangeArrowheads="1"/>
            </p:cNvSpPr>
            <p:nvPr/>
          </p:nvSpPr>
          <p:spPr bwMode="auto">
            <a:xfrm rot="5400000">
              <a:off x="97" y="90"/>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7" name="燕尾形 65"/>
            <p:cNvSpPr>
              <a:spLocks noChangeArrowheads="1"/>
            </p:cNvSpPr>
            <p:nvPr/>
          </p:nvSpPr>
          <p:spPr bwMode="auto">
            <a:xfrm rot="5400000">
              <a:off x="97" y="-102"/>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19" name="Freeform 275"/>
          <p:cNvSpPr>
            <a:spLocks noEditPoints="1"/>
          </p:cNvSpPr>
          <p:nvPr/>
        </p:nvSpPr>
        <p:spPr bwMode="auto">
          <a:xfrm>
            <a:off x="3470090" y="4279389"/>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75"/>
          <p:cNvSpPr>
            <a:spLocks noEditPoints="1"/>
          </p:cNvSpPr>
          <p:nvPr/>
        </p:nvSpPr>
        <p:spPr bwMode="auto">
          <a:xfrm>
            <a:off x="5732445" y="4279390"/>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23" name="Freeform 275"/>
          <p:cNvSpPr>
            <a:spLocks noEditPoints="1"/>
          </p:cNvSpPr>
          <p:nvPr/>
        </p:nvSpPr>
        <p:spPr bwMode="auto">
          <a:xfrm>
            <a:off x="7994800" y="4279388"/>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矩形 2"/>
          <p:cNvSpPr/>
          <p:nvPr/>
        </p:nvSpPr>
        <p:spPr>
          <a:xfrm>
            <a:off x="0" y="9525"/>
            <a:ext cx="12192000" cy="6858000"/>
          </a:xfrm>
          <a:prstGeom prst="rect">
            <a:avLst/>
          </a:prstGeom>
          <a:solidFill>
            <a:schemeClr val="tx1">
              <a:lumMod val="95000"/>
              <a:lumOff val="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8D2473E-654E-43F3-9ADA-B69FC65431B6}"/>
              </a:ext>
            </a:extLst>
          </p:cNvPr>
          <p:cNvSpPr txBox="1"/>
          <p:nvPr/>
        </p:nvSpPr>
        <p:spPr>
          <a:xfrm>
            <a:off x="563880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1A02F1BC-D82F-4D32-84BC-A77DC74466DB}"/>
              </a:ext>
            </a:extLst>
          </p:cNvPr>
          <p:cNvSpPr txBox="1"/>
          <p:nvPr/>
        </p:nvSpPr>
        <p:spPr>
          <a:xfrm>
            <a:off x="723900" y="747236"/>
            <a:ext cx="8915400" cy="4524315"/>
          </a:xfrm>
          <a:prstGeom prst="rect">
            <a:avLst/>
          </a:prstGeom>
          <a:noFill/>
        </p:spPr>
        <p:txBody>
          <a:bodyPr wrap="square" rtlCol="0">
            <a:spAutoFit/>
          </a:bodyPr>
          <a:lstStyle/>
          <a:p>
            <a:r>
              <a:rPr lang="zh-CN" altLang="en-US" b="1" dirty="0">
                <a:solidFill>
                  <a:schemeClr val="bg1"/>
                </a:solidFill>
              </a:rPr>
              <a:t>本阶段完成：</a:t>
            </a:r>
            <a:endParaRPr lang="en-US" altLang="zh-CN" b="1" dirty="0">
              <a:solidFill>
                <a:schemeClr val="bg1"/>
              </a:solidFill>
            </a:endParaRPr>
          </a:p>
          <a:p>
            <a:r>
              <a:rPr lang="en-US" altLang="zh-CN" b="1" dirty="0">
                <a:solidFill>
                  <a:schemeClr val="bg1"/>
                </a:solidFill>
              </a:rPr>
              <a:t>1.</a:t>
            </a:r>
            <a:r>
              <a:rPr lang="zh-CN" altLang="en-US" b="1" dirty="0">
                <a:solidFill>
                  <a:schemeClr val="bg1"/>
                </a:solidFill>
              </a:rPr>
              <a:t>编写项目文档（资源计划、设计说明书等）</a:t>
            </a:r>
            <a:endParaRPr lang="en-US" altLang="zh-CN" b="1" dirty="0">
              <a:solidFill>
                <a:schemeClr val="bg1"/>
              </a:solidFill>
            </a:endParaRPr>
          </a:p>
          <a:p>
            <a:r>
              <a:rPr lang="en-US" altLang="zh-CN" b="1" dirty="0">
                <a:solidFill>
                  <a:schemeClr val="bg1"/>
                </a:solidFill>
              </a:rPr>
              <a:t>2.</a:t>
            </a:r>
            <a:r>
              <a:rPr lang="zh-CN" altLang="en-US" b="1" dirty="0">
                <a:solidFill>
                  <a:schemeClr val="bg1"/>
                </a:solidFill>
              </a:rPr>
              <a:t>完成设计前后台原型原型 </a:t>
            </a:r>
            <a:r>
              <a:rPr lang="en-US" altLang="zh-CN" b="1" dirty="0">
                <a:hlinkClick r:id="rId3"/>
              </a:rPr>
              <a:t>https://free.modao.cc/app/56cc62386319bc54e78b20b3a4bf5de434eba17c#screen=s0F8029440D1581473999405</a:t>
            </a:r>
            <a:endParaRPr lang="en-US" altLang="zh-CN" b="1" dirty="0">
              <a:solidFill>
                <a:schemeClr val="bg1"/>
              </a:solidFill>
            </a:endParaRPr>
          </a:p>
          <a:p>
            <a:r>
              <a:rPr lang="en-US" altLang="zh-CN" b="1" dirty="0">
                <a:solidFill>
                  <a:schemeClr val="bg1"/>
                </a:solidFill>
              </a:rPr>
              <a:t>3.</a:t>
            </a:r>
            <a:r>
              <a:rPr lang="zh-CN" altLang="en-US" b="1" dirty="0">
                <a:solidFill>
                  <a:schemeClr val="bg1"/>
                </a:solidFill>
              </a:rPr>
              <a:t>接口配置、构建数据库</a:t>
            </a:r>
            <a:endParaRPr lang="en-US" altLang="zh-CN" b="1" dirty="0">
              <a:solidFill>
                <a:schemeClr val="bg1"/>
              </a:solidFill>
            </a:endParaRPr>
          </a:p>
          <a:p>
            <a:r>
              <a:rPr lang="en-US" altLang="zh-CN" b="1" dirty="0">
                <a:solidFill>
                  <a:schemeClr val="bg1"/>
                </a:solidFill>
              </a:rPr>
              <a:t>4.</a:t>
            </a:r>
            <a:r>
              <a:rPr lang="zh-CN" altLang="en-US" b="1" dirty="0">
                <a:solidFill>
                  <a:schemeClr val="bg1"/>
                </a:solidFill>
              </a:rPr>
              <a:t>后台与数据库连接及增删改查的基本功能</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本阶段任务分配：</a:t>
            </a:r>
            <a:endParaRPr lang="en-US" altLang="zh-CN" b="1" dirty="0">
              <a:solidFill>
                <a:schemeClr val="bg1"/>
              </a:solidFill>
            </a:endParaRPr>
          </a:p>
          <a:p>
            <a:r>
              <a:rPr lang="en-US" altLang="zh-CN" b="1" dirty="0">
                <a:solidFill>
                  <a:schemeClr val="bg1"/>
                </a:solidFill>
                <a:hlinkClick r:id="rId4" action="ppaction://hlinkfile">
                  <a:extLst>
                    <a:ext uri="{A12FA001-AC4F-418D-AE19-62706E023703}">
                      <ahyp:hlinkClr xmlns:ahyp="http://schemas.microsoft.com/office/drawing/2018/hyperlinkcolor" val="tx"/>
                    </a:ext>
                  </a:extLst>
                </a:hlinkClick>
              </a:rPr>
              <a:t>E:\PT\github\Suixinchuan\</a:t>
            </a:r>
            <a:r>
              <a:rPr lang="zh-CN" altLang="en-US" b="1" dirty="0">
                <a:solidFill>
                  <a:schemeClr val="bg1"/>
                </a:solidFill>
                <a:hlinkClick r:id="rId4" action="ppaction://hlinkfile">
                  <a:extLst>
                    <a:ext uri="{A12FA001-AC4F-418D-AE19-62706E023703}">
                      <ahyp:hlinkClr xmlns:ahyp="http://schemas.microsoft.com/office/drawing/2018/hyperlinkcolor" val="tx"/>
                    </a:ext>
                  </a:extLst>
                </a:hlinkClick>
              </a:rPr>
              <a:t>随心穿</a:t>
            </a:r>
            <a:r>
              <a:rPr lang="en-US" altLang="zh-CN" b="1" dirty="0">
                <a:solidFill>
                  <a:schemeClr val="bg1"/>
                </a:solidFill>
                <a:hlinkClick r:id="rId4" action="ppaction://hlinkfile">
                  <a:extLst>
                    <a:ext uri="{A12FA001-AC4F-418D-AE19-62706E023703}">
                      <ahyp:hlinkClr xmlns:ahyp="http://schemas.microsoft.com/office/drawing/2018/hyperlinkcolor" val="tx"/>
                    </a:ext>
                  </a:extLst>
                </a:hlinkClick>
              </a:rPr>
              <a:t>-</a:t>
            </a:r>
            <a:r>
              <a:rPr lang="zh-CN" altLang="en-US" b="1" dirty="0">
                <a:solidFill>
                  <a:schemeClr val="bg1"/>
                </a:solidFill>
                <a:hlinkClick r:id="rId4" action="ppaction://hlinkfile">
                  <a:extLst>
                    <a:ext uri="{A12FA001-AC4F-418D-AE19-62706E023703}">
                      <ahyp:hlinkClr xmlns:ahyp="http://schemas.microsoft.com/office/drawing/2018/hyperlinkcolor" val="tx"/>
                    </a:ext>
                  </a:extLst>
                </a:hlinkClick>
              </a:rPr>
              <a:t>实训周报</a:t>
            </a:r>
            <a:r>
              <a:rPr lang="en-US" altLang="zh-CN" b="1" dirty="0">
                <a:solidFill>
                  <a:schemeClr val="bg1"/>
                </a:solidFill>
                <a:hlinkClick r:id="rId4" action="ppaction://hlinkfile">
                  <a:extLst>
                    <a:ext uri="{A12FA001-AC4F-418D-AE19-62706E023703}">
                      <ahyp:hlinkClr xmlns:ahyp="http://schemas.microsoft.com/office/drawing/2018/hyperlinkcolor" val="tx"/>
                    </a:ext>
                  </a:extLst>
                </a:hlinkClick>
              </a:rPr>
              <a:t>\</a:t>
            </a:r>
            <a:r>
              <a:rPr lang="zh-CN" altLang="en-US" b="1" dirty="0">
                <a:solidFill>
                  <a:schemeClr val="bg1"/>
                </a:solidFill>
                <a:hlinkClick r:id="rId4" action="ppaction://hlinkfile">
                  <a:extLst>
                    <a:ext uri="{A12FA001-AC4F-418D-AE19-62706E023703}">
                      <ahyp:hlinkClr xmlns:ahyp="http://schemas.microsoft.com/office/drawing/2018/hyperlinkcolor" val="tx"/>
                    </a:ext>
                  </a:extLst>
                </a:hlinkClick>
              </a:rPr>
              <a:t>第一周</a:t>
            </a:r>
            <a:r>
              <a:rPr lang="en-US" altLang="zh-CN" b="1" dirty="0">
                <a:solidFill>
                  <a:schemeClr val="bg1"/>
                </a:solidFill>
                <a:hlinkClick r:id="rId4" action="ppaction://hlinkfile">
                  <a:extLst>
                    <a:ext uri="{A12FA001-AC4F-418D-AE19-62706E023703}">
                      <ahyp:hlinkClr xmlns:ahyp="http://schemas.microsoft.com/office/drawing/2018/hyperlinkcolor" val="tx"/>
                    </a:ext>
                  </a:extLst>
                </a:hlinkClick>
              </a:rPr>
              <a:t>.docx</a:t>
            </a:r>
            <a:endParaRPr lang="en-US" altLang="zh-CN" b="1" dirty="0">
              <a:solidFill>
                <a:schemeClr val="bg1"/>
              </a:solidFill>
            </a:endParaRPr>
          </a:p>
          <a:p>
            <a:r>
              <a:rPr lang="en-US" altLang="zh-CN" b="1" dirty="0">
                <a:solidFill>
                  <a:schemeClr val="bg1"/>
                </a:solidFill>
                <a:hlinkClick r:id="rId5" action="ppaction://hlinkfile">
                  <a:extLst>
                    <a:ext uri="{A12FA001-AC4F-418D-AE19-62706E023703}">
                      <ahyp:hlinkClr xmlns:ahyp="http://schemas.microsoft.com/office/drawing/2018/hyperlinkcolor" val="tx"/>
                    </a:ext>
                  </a:extLst>
                </a:hlinkClick>
              </a:rPr>
              <a:t>E:\PT\github\Suixinchuan\</a:t>
            </a:r>
            <a:r>
              <a:rPr lang="zh-CN" altLang="en-US" b="1" dirty="0">
                <a:solidFill>
                  <a:schemeClr val="bg1"/>
                </a:solidFill>
                <a:hlinkClick r:id="rId5" action="ppaction://hlinkfile">
                  <a:extLst>
                    <a:ext uri="{A12FA001-AC4F-418D-AE19-62706E023703}">
                      <ahyp:hlinkClr xmlns:ahyp="http://schemas.microsoft.com/office/drawing/2018/hyperlinkcolor" val="tx"/>
                    </a:ext>
                  </a:extLst>
                </a:hlinkClick>
              </a:rPr>
              <a:t>随心穿</a:t>
            </a:r>
            <a:r>
              <a:rPr lang="en-US" altLang="zh-CN" b="1" dirty="0">
                <a:solidFill>
                  <a:schemeClr val="bg1"/>
                </a:solidFill>
                <a:hlinkClick r:id="rId5" action="ppaction://hlinkfile">
                  <a:extLst>
                    <a:ext uri="{A12FA001-AC4F-418D-AE19-62706E023703}">
                      <ahyp:hlinkClr xmlns:ahyp="http://schemas.microsoft.com/office/drawing/2018/hyperlinkcolor" val="tx"/>
                    </a:ext>
                  </a:extLst>
                </a:hlinkClick>
              </a:rPr>
              <a:t>-</a:t>
            </a:r>
            <a:r>
              <a:rPr lang="zh-CN" altLang="en-US" b="1" dirty="0">
                <a:solidFill>
                  <a:schemeClr val="bg1"/>
                </a:solidFill>
                <a:hlinkClick r:id="rId5" action="ppaction://hlinkfile">
                  <a:extLst>
                    <a:ext uri="{A12FA001-AC4F-418D-AE19-62706E023703}">
                      <ahyp:hlinkClr xmlns:ahyp="http://schemas.microsoft.com/office/drawing/2018/hyperlinkcolor" val="tx"/>
                    </a:ext>
                  </a:extLst>
                </a:hlinkClick>
              </a:rPr>
              <a:t>实训周报</a:t>
            </a:r>
            <a:r>
              <a:rPr lang="en-US" altLang="zh-CN" b="1" dirty="0">
                <a:solidFill>
                  <a:schemeClr val="bg1"/>
                </a:solidFill>
                <a:hlinkClick r:id="rId5" action="ppaction://hlinkfile">
                  <a:extLst>
                    <a:ext uri="{A12FA001-AC4F-418D-AE19-62706E023703}">
                      <ahyp:hlinkClr xmlns:ahyp="http://schemas.microsoft.com/office/drawing/2018/hyperlinkcolor" val="tx"/>
                    </a:ext>
                  </a:extLst>
                </a:hlinkClick>
              </a:rPr>
              <a:t>\</a:t>
            </a:r>
            <a:r>
              <a:rPr lang="zh-CN" altLang="en-US" b="1" dirty="0">
                <a:solidFill>
                  <a:schemeClr val="bg1"/>
                </a:solidFill>
                <a:hlinkClick r:id="rId5" action="ppaction://hlinkfile">
                  <a:extLst>
                    <a:ext uri="{A12FA001-AC4F-418D-AE19-62706E023703}">
                      <ahyp:hlinkClr xmlns:ahyp="http://schemas.microsoft.com/office/drawing/2018/hyperlinkcolor" val="tx"/>
                    </a:ext>
                  </a:extLst>
                </a:hlinkClick>
              </a:rPr>
              <a:t>第二周</a:t>
            </a:r>
            <a:r>
              <a:rPr lang="en-US" altLang="zh-CN" b="1" dirty="0">
                <a:solidFill>
                  <a:schemeClr val="bg1"/>
                </a:solidFill>
                <a:hlinkClick r:id="rId5" action="ppaction://hlinkfile">
                  <a:extLst>
                    <a:ext uri="{A12FA001-AC4F-418D-AE19-62706E023703}">
                      <ahyp:hlinkClr xmlns:ahyp="http://schemas.microsoft.com/office/drawing/2018/hyperlinkcolor" val="tx"/>
                    </a:ext>
                  </a:extLst>
                </a:hlinkClick>
              </a:rPr>
              <a:t>.docx</a:t>
            </a:r>
            <a:endParaRPr lang="en-US" altLang="zh-CN" b="1" dirty="0">
              <a:solidFill>
                <a:schemeClr val="bg1"/>
              </a:solidFill>
            </a:endParaRPr>
          </a:p>
          <a:p>
            <a:r>
              <a:rPr lang="en-US" altLang="zh-CN" b="1" dirty="0">
                <a:solidFill>
                  <a:schemeClr val="bg1"/>
                </a:solidFill>
                <a:hlinkClick r:id="rId6" action="ppaction://hlinkfile">
                  <a:extLst>
                    <a:ext uri="{A12FA001-AC4F-418D-AE19-62706E023703}">
                      <ahyp:hlinkClr xmlns:ahyp="http://schemas.microsoft.com/office/drawing/2018/hyperlinkcolor" val="tx"/>
                    </a:ext>
                  </a:extLst>
                </a:hlinkClick>
              </a:rPr>
              <a:t>E:\PT\github\Suixinchuan\</a:t>
            </a:r>
            <a:r>
              <a:rPr lang="zh-CN" altLang="en-US" b="1" dirty="0">
                <a:solidFill>
                  <a:schemeClr val="bg1"/>
                </a:solidFill>
                <a:hlinkClick r:id="rId6" action="ppaction://hlinkfile">
                  <a:extLst>
                    <a:ext uri="{A12FA001-AC4F-418D-AE19-62706E023703}">
                      <ahyp:hlinkClr xmlns:ahyp="http://schemas.microsoft.com/office/drawing/2018/hyperlinkcolor" val="tx"/>
                    </a:ext>
                  </a:extLst>
                </a:hlinkClick>
              </a:rPr>
              <a:t>随心穿</a:t>
            </a:r>
            <a:r>
              <a:rPr lang="en-US" altLang="zh-CN" b="1" dirty="0">
                <a:solidFill>
                  <a:schemeClr val="bg1"/>
                </a:solidFill>
                <a:hlinkClick r:id="rId6" action="ppaction://hlinkfile">
                  <a:extLst>
                    <a:ext uri="{A12FA001-AC4F-418D-AE19-62706E023703}">
                      <ahyp:hlinkClr xmlns:ahyp="http://schemas.microsoft.com/office/drawing/2018/hyperlinkcolor" val="tx"/>
                    </a:ext>
                  </a:extLst>
                </a:hlinkClick>
              </a:rPr>
              <a:t>-</a:t>
            </a:r>
            <a:r>
              <a:rPr lang="zh-CN" altLang="en-US" b="1" dirty="0">
                <a:solidFill>
                  <a:schemeClr val="bg1"/>
                </a:solidFill>
                <a:hlinkClick r:id="rId6" action="ppaction://hlinkfile">
                  <a:extLst>
                    <a:ext uri="{A12FA001-AC4F-418D-AE19-62706E023703}">
                      <ahyp:hlinkClr xmlns:ahyp="http://schemas.microsoft.com/office/drawing/2018/hyperlinkcolor" val="tx"/>
                    </a:ext>
                  </a:extLst>
                </a:hlinkClick>
              </a:rPr>
              <a:t>实训周报</a:t>
            </a:r>
            <a:r>
              <a:rPr lang="en-US" altLang="zh-CN" b="1" dirty="0">
                <a:solidFill>
                  <a:schemeClr val="bg1"/>
                </a:solidFill>
                <a:hlinkClick r:id="rId6" action="ppaction://hlinkfile">
                  <a:extLst>
                    <a:ext uri="{A12FA001-AC4F-418D-AE19-62706E023703}">
                      <ahyp:hlinkClr xmlns:ahyp="http://schemas.microsoft.com/office/drawing/2018/hyperlinkcolor" val="tx"/>
                    </a:ext>
                  </a:extLst>
                </a:hlinkClick>
              </a:rPr>
              <a:t>\</a:t>
            </a:r>
            <a:r>
              <a:rPr lang="zh-CN" altLang="en-US" b="1" dirty="0">
                <a:solidFill>
                  <a:schemeClr val="bg1"/>
                </a:solidFill>
                <a:hlinkClick r:id="rId6" action="ppaction://hlinkfile">
                  <a:extLst>
                    <a:ext uri="{A12FA001-AC4F-418D-AE19-62706E023703}">
                      <ahyp:hlinkClr xmlns:ahyp="http://schemas.microsoft.com/office/drawing/2018/hyperlinkcolor" val="tx"/>
                    </a:ext>
                  </a:extLst>
                </a:hlinkClick>
              </a:rPr>
              <a:t>第三周</a:t>
            </a:r>
            <a:r>
              <a:rPr lang="en-US" altLang="zh-CN" b="1" dirty="0">
                <a:solidFill>
                  <a:schemeClr val="bg1"/>
                </a:solidFill>
                <a:hlinkClick r:id="rId6" action="ppaction://hlinkfile">
                  <a:extLst>
                    <a:ext uri="{A12FA001-AC4F-418D-AE19-62706E023703}">
                      <ahyp:hlinkClr xmlns:ahyp="http://schemas.microsoft.com/office/drawing/2018/hyperlinkcolor" val="tx"/>
                    </a:ext>
                  </a:extLst>
                </a:hlinkClick>
              </a:rPr>
              <a:t>.docx</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下一阶段计划；</a:t>
            </a:r>
            <a:endParaRPr lang="en-US" altLang="zh-CN" b="1" dirty="0">
              <a:solidFill>
                <a:schemeClr val="bg1"/>
              </a:solidFill>
            </a:endParaRPr>
          </a:p>
          <a:p>
            <a:r>
              <a:rPr lang="en-US" altLang="zh-CN" b="1" dirty="0">
                <a:solidFill>
                  <a:schemeClr val="bg1"/>
                </a:solidFill>
              </a:rPr>
              <a:t>1.</a:t>
            </a:r>
            <a:r>
              <a:rPr lang="zh-CN" altLang="en-US" b="1" dirty="0">
                <a:solidFill>
                  <a:schemeClr val="bg1"/>
                </a:solidFill>
              </a:rPr>
              <a:t>前台请求数据</a:t>
            </a:r>
            <a:endParaRPr lang="en-US" altLang="zh-CN" b="1" dirty="0">
              <a:solidFill>
                <a:schemeClr val="bg1"/>
              </a:solidFill>
            </a:endParaRPr>
          </a:p>
          <a:p>
            <a:r>
              <a:rPr lang="en-US" altLang="zh-CN" b="1" dirty="0">
                <a:solidFill>
                  <a:schemeClr val="bg1"/>
                </a:solidFill>
              </a:rPr>
              <a:t>2.</a:t>
            </a:r>
            <a:r>
              <a:rPr lang="zh-CN" altLang="en-US" b="1" dirty="0">
                <a:solidFill>
                  <a:schemeClr val="bg1"/>
                </a:solidFill>
              </a:rPr>
              <a:t>前台数据读取及基本功能实现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tx1">
              <a:lumMod val="95000"/>
              <a:lumOff val="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972666" y="2851428"/>
            <a:ext cx="4825360" cy="923330"/>
          </a:xfrm>
          <a:prstGeom prst="rect">
            <a:avLst/>
          </a:prstGeom>
          <a:noFill/>
        </p:spPr>
        <p:txBody>
          <a:bodyPr wrap="none" rtlCol="0">
            <a:spAutoFit/>
          </a:bodyPr>
          <a:lstStyle/>
          <a:p>
            <a:r>
              <a:rPr lang="en-US" altLang="zh-CN" sz="5400" dirty="0">
                <a:solidFill>
                  <a:schemeClr val="bg1"/>
                </a:solidFill>
                <a:latin typeface="Hiragino Sans GB W6" panose="020B0600000000000000" pitchFamily="34" charset="-122"/>
                <a:ea typeface="Hiragino Sans GB W6" panose="020B0600000000000000" pitchFamily="34" charset="-122"/>
              </a:rPr>
              <a:t>THANK YOU</a:t>
            </a:r>
            <a:endParaRPr lang="zh-CN" altLang="en-US" sz="5400" dirty="0">
              <a:solidFill>
                <a:schemeClr val="bg1"/>
              </a:solidFill>
              <a:latin typeface="Hiragino Sans GB W6" panose="020B0600000000000000" pitchFamily="34" charset="-122"/>
              <a:ea typeface="Hiragino Sans GB W6" panose="020B0600000000000000" pitchFamily="34" charset="-122"/>
            </a:endParaRPr>
          </a:p>
        </p:txBody>
      </p:sp>
    </p:spTree>
    <p:extLst>
      <p:ext uri="{BB962C8B-B14F-4D97-AF65-F5344CB8AC3E}">
        <p14:creationId xmlns:p14="http://schemas.microsoft.com/office/powerpoint/2010/main" val="248979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descr="520cf0a34e04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20638"/>
            <a:ext cx="12253913" cy="688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2"/>
          <p:cNvSpPr>
            <a:spLocks noChangeArrowheads="1"/>
          </p:cNvSpPr>
          <p:nvPr/>
        </p:nvSpPr>
        <p:spPr bwMode="auto">
          <a:xfrm>
            <a:off x="-63192" y="-14289"/>
            <a:ext cx="12184063" cy="6886577"/>
          </a:xfrm>
          <a:prstGeom prst="rect">
            <a:avLst/>
          </a:prstGeom>
          <a:solidFill>
            <a:schemeClr val="tx1">
              <a:alpha val="57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dirty="0">
              <a:ea typeface="宋体" panose="02010600030101010101" pitchFamily="2" charset="-122"/>
            </a:endParaRPr>
          </a:p>
        </p:txBody>
      </p:sp>
      <p:sp>
        <p:nvSpPr>
          <p:cNvPr id="4100" name="文本框 4"/>
          <p:cNvSpPr txBox="1">
            <a:spLocks noChangeArrowheads="1"/>
          </p:cNvSpPr>
          <p:nvPr/>
        </p:nvSpPr>
        <p:spPr bwMode="auto">
          <a:xfrm>
            <a:off x="5166836" y="694144"/>
            <a:ext cx="18592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4400" b="1" dirty="0">
                <a:solidFill>
                  <a:schemeClr val="bg1"/>
                </a:solidFill>
                <a:latin typeface="微软雅黑" panose="020B0503020204020204" pitchFamily="34" charset="-122"/>
                <a:ea typeface="微软雅黑" panose="020B0503020204020204" pitchFamily="34" charset="-122"/>
              </a:rPr>
              <a:t>随心穿</a:t>
            </a:r>
          </a:p>
        </p:txBody>
      </p:sp>
      <p:sp>
        <p:nvSpPr>
          <p:cNvPr id="4101" name="文本框 5"/>
          <p:cNvSpPr txBox="1">
            <a:spLocks noChangeArrowheads="1"/>
          </p:cNvSpPr>
          <p:nvPr/>
        </p:nvSpPr>
        <p:spPr bwMode="auto">
          <a:xfrm>
            <a:off x="5318919" y="1758856"/>
            <a:ext cx="155416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2000" b="1">
                <a:solidFill>
                  <a:schemeClr val="bg1"/>
                </a:solidFill>
                <a:latin typeface="微软雅黑" panose="020B0503020204020204" pitchFamily="34" charset="-122"/>
                <a:ea typeface="微软雅黑" panose="020B0503020204020204" pitchFamily="34" charset="-122"/>
              </a:rPr>
              <a:t>CATALOG</a:t>
            </a:r>
          </a:p>
        </p:txBody>
      </p:sp>
      <p:cxnSp>
        <p:nvCxnSpPr>
          <p:cNvPr id="4121" name="直接连接符 7"/>
          <p:cNvCxnSpPr>
            <a:cxnSpLocks noChangeShapeType="1"/>
          </p:cNvCxnSpPr>
          <p:nvPr/>
        </p:nvCxnSpPr>
        <p:spPr bwMode="auto">
          <a:xfrm>
            <a:off x="2022877" y="2432650"/>
            <a:ext cx="0" cy="2293938"/>
          </a:xfrm>
          <a:prstGeom prst="line">
            <a:avLst/>
          </a:prstGeom>
          <a:noFill/>
          <a:ln w="5080" cmpd="sng">
            <a:solidFill>
              <a:srgbClr val="D9D9D9"/>
            </a:solidFill>
            <a:round/>
          </a:ln>
          <a:extLst>
            <a:ext uri="{909E8E84-426E-40DD-AFC4-6F175D3DCCD1}">
              <a14:hiddenFill xmlns:a14="http://schemas.microsoft.com/office/drawing/2010/main">
                <a:noFill/>
              </a14:hiddenFill>
            </a:ext>
          </a:extLst>
        </p:spPr>
      </p:cxnSp>
      <p:cxnSp>
        <p:nvCxnSpPr>
          <p:cNvPr id="4123" name="直接连接符 14"/>
          <p:cNvCxnSpPr>
            <a:cxnSpLocks noChangeShapeType="1"/>
          </p:cNvCxnSpPr>
          <p:nvPr/>
        </p:nvCxnSpPr>
        <p:spPr bwMode="auto">
          <a:xfrm>
            <a:off x="10033706" y="2571798"/>
            <a:ext cx="0" cy="2293938"/>
          </a:xfrm>
          <a:prstGeom prst="line">
            <a:avLst/>
          </a:prstGeom>
          <a:noFill/>
          <a:ln w="5080" cmpd="sng">
            <a:solidFill>
              <a:srgbClr val="D9D9D9"/>
            </a:solidFill>
            <a:round/>
          </a:ln>
          <a:extLst>
            <a:ext uri="{909E8E84-426E-40DD-AFC4-6F175D3DCCD1}">
              <a14:hiddenFill xmlns:a14="http://schemas.microsoft.com/office/drawing/2010/main">
                <a:noFill/>
              </a14:hiddenFill>
            </a:ext>
          </a:extLst>
        </p:spPr>
      </p:cxnSp>
      <p:sp>
        <p:nvSpPr>
          <p:cNvPr id="4128" name="矩形 22"/>
          <p:cNvSpPr>
            <a:spLocks noChangeArrowheads="1"/>
          </p:cNvSpPr>
          <p:nvPr/>
        </p:nvSpPr>
        <p:spPr bwMode="auto">
          <a:xfrm rot="16200000">
            <a:off x="6061076" y="1266825"/>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grpSp>
        <p:nvGrpSpPr>
          <p:cNvPr id="4" name="组合 3"/>
          <p:cNvGrpSpPr/>
          <p:nvPr/>
        </p:nvGrpSpPr>
        <p:grpSpPr>
          <a:xfrm>
            <a:off x="4795417" y="3000637"/>
            <a:ext cx="2358534" cy="1422261"/>
            <a:chOff x="6834397" y="3073400"/>
            <a:chExt cx="2090319" cy="1422261"/>
          </a:xfrm>
        </p:grpSpPr>
        <p:grpSp>
          <p:nvGrpSpPr>
            <p:cNvPr id="4115" name="组合 10"/>
            <p:cNvGrpSpPr/>
            <p:nvPr/>
          </p:nvGrpSpPr>
          <p:grpSpPr bwMode="auto">
            <a:xfrm>
              <a:off x="7686675" y="3073400"/>
              <a:ext cx="384809" cy="430848"/>
              <a:chOff x="0" y="0"/>
              <a:chExt cx="607" cy="679"/>
            </a:xfrm>
          </p:grpSpPr>
          <p:sp>
            <p:nvSpPr>
              <p:cNvPr id="4116" name="Freeform 628"/>
              <p:cNvSpPr/>
              <p:nvPr/>
            </p:nvSpPr>
            <p:spPr bwMode="auto">
              <a:xfrm>
                <a:off x="110" y="123"/>
                <a:ext cx="383" cy="323"/>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7" name="Freeform 629"/>
              <p:cNvSpPr/>
              <p:nvPr/>
            </p:nvSpPr>
            <p:spPr bwMode="auto">
              <a:xfrm>
                <a:off x="0" y="0"/>
                <a:ext cx="607" cy="570"/>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8" name="Freeform 630"/>
              <p:cNvSpPr/>
              <p:nvPr/>
            </p:nvSpPr>
            <p:spPr bwMode="auto">
              <a:xfrm>
                <a:off x="206" y="412"/>
                <a:ext cx="194" cy="267"/>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19" name="Freeform 631"/>
              <p:cNvSpPr/>
              <p:nvPr/>
            </p:nvSpPr>
            <p:spPr bwMode="auto">
              <a:xfrm>
                <a:off x="231" y="230"/>
                <a:ext cx="141" cy="146"/>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4" name="文本框 99"/>
            <p:cNvSpPr txBox="1">
              <a:spLocks noChangeArrowheads="1"/>
            </p:cNvSpPr>
            <p:nvPr/>
          </p:nvSpPr>
          <p:spPr bwMode="auto">
            <a:xfrm>
              <a:off x="6834397" y="3787775"/>
              <a:ext cx="20903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版本更新（过程化）</a:t>
              </a:r>
            </a:p>
          </p:txBody>
        </p:sp>
      </p:grpSp>
      <p:grpSp>
        <p:nvGrpSpPr>
          <p:cNvPr id="24" name="组合 23"/>
          <p:cNvGrpSpPr/>
          <p:nvPr/>
        </p:nvGrpSpPr>
        <p:grpSpPr>
          <a:xfrm>
            <a:off x="7660578" y="2954470"/>
            <a:ext cx="2090319" cy="1114485"/>
            <a:chOff x="6834397" y="3073400"/>
            <a:chExt cx="2090319" cy="1114485"/>
          </a:xfrm>
        </p:grpSpPr>
        <p:grpSp>
          <p:nvGrpSpPr>
            <p:cNvPr id="25" name="组合 10"/>
            <p:cNvGrpSpPr/>
            <p:nvPr/>
          </p:nvGrpSpPr>
          <p:grpSpPr bwMode="auto">
            <a:xfrm>
              <a:off x="7686675" y="3073400"/>
              <a:ext cx="384809" cy="430848"/>
              <a:chOff x="0" y="0"/>
              <a:chExt cx="607" cy="679"/>
            </a:xfrm>
          </p:grpSpPr>
          <p:sp>
            <p:nvSpPr>
              <p:cNvPr id="27" name="Freeform 628"/>
              <p:cNvSpPr/>
              <p:nvPr/>
            </p:nvSpPr>
            <p:spPr bwMode="auto">
              <a:xfrm>
                <a:off x="110" y="123"/>
                <a:ext cx="383" cy="323"/>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629"/>
              <p:cNvSpPr/>
              <p:nvPr/>
            </p:nvSpPr>
            <p:spPr bwMode="auto">
              <a:xfrm>
                <a:off x="0" y="0"/>
                <a:ext cx="607" cy="570"/>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Freeform 630"/>
              <p:cNvSpPr/>
              <p:nvPr/>
            </p:nvSpPr>
            <p:spPr bwMode="auto">
              <a:xfrm>
                <a:off x="206" y="412"/>
                <a:ext cx="194" cy="267"/>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631"/>
              <p:cNvSpPr/>
              <p:nvPr/>
            </p:nvSpPr>
            <p:spPr bwMode="auto">
              <a:xfrm>
                <a:off x="231" y="230"/>
                <a:ext cx="141" cy="146"/>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6" name="文本框 99"/>
            <p:cNvSpPr txBox="1">
              <a:spLocks noChangeArrowheads="1"/>
            </p:cNvSpPr>
            <p:nvPr/>
          </p:nvSpPr>
          <p:spPr bwMode="auto">
            <a:xfrm>
              <a:off x="6834397" y="3787775"/>
              <a:ext cx="20903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完成进度</a:t>
              </a:r>
            </a:p>
          </p:txBody>
        </p:sp>
      </p:grpSp>
      <p:grpSp>
        <p:nvGrpSpPr>
          <p:cNvPr id="42" name="组合 41"/>
          <p:cNvGrpSpPr/>
          <p:nvPr/>
        </p:nvGrpSpPr>
        <p:grpSpPr>
          <a:xfrm>
            <a:off x="2004751" y="3000637"/>
            <a:ext cx="2090319" cy="1114485"/>
            <a:chOff x="6834397" y="3073400"/>
            <a:chExt cx="2090319" cy="1114485"/>
          </a:xfrm>
        </p:grpSpPr>
        <p:grpSp>
          <p:nvGrpSpPr>
            <p:cNvPr id="43" name="组合 10"/>
            <p:cNvGrpSpPr/>
            <p:nvPr/>
          </p:nvGrpSpPr>
          <p:grpSpPr bwMode="auto">
            <a:xfrm>
              <a:off x="7686675" y="3073400"/>
              <a:ext cx="384809" cy="430848"/>
              <a:chOff x="0" y="0"/>
              <a:chExt cx="607" cy="679"/>
            </a:xfrm>
          </p:grpSpPr>
          <p:sp>
            <p:nvSpPr>
              <p:cNvPr id="45" name="Freeform 628"/>
              <p:cNvSpPr/>
              <p:nvPr/>
            </p:nvSpPr>
            <p:spPr bwMode="auto">
              <a:xfrm>
                <a:off x="110" y="123"/>
                <a:ext cx="383" cy="323"/>
              </a:xfrm>
              <a:custGeom>
                <a:avLst/>
                <a:gdLst>
                  <a:gd name="T0" fmla="*/ 163 w 163"/>
                  <a:gd name="T1" fmla="*/ 81 h 139"/>
                  <a:gd name="T2" fmla="*/ 81 w 163"/>
                  <a:gd name="T3" fmla="*/ 0 h 139"/>
                  <a:gd name="T4" fmla="*/ 0 w 163"/>
                  <a:gd name="T5" fmla="*/ 81 h 139"/>
                  <a:gd name="T6" fmla="*/ 24 w 163"/>
                  <a:gd name="T7" fmla="*/ 139 h 139"/>
                  <a:gd name="T8" fmla="*/ 39 w 163"/>
                  <a:gd name="T9" fmla="*/ 120 h 139"/>
                  <a:gd name="T10" fmla="*/ 24 w 163"/>
                  <a:gd name="T11" fmla="*/ 81 h 139"/>
                  <a:gd name="T12" fmla="*/ 81 w 163"/>
                  <a:gd name="T13" fmla="*/ 24 h 139"/>
                  <a:gd name="T14" fmla="*/ 139 w 163"/>
                  <a:gd name="T15" fmla="*/ 81 h 139"/>
                  <a:gd name="T16" fmla="*/ 123 w 163"/>
                  <a:gd name="T17" fmla="*/ 120 h 139"/>
                  <a:gd name="T18" fmla="*/ 139 w 163"/>
                  <a:gd name="T19" fmla="*/ 139 h 139"/>
                  <a:gd name="T20" fmla="*/ 163 w 163"/>
                  <a:gd name="T21" fmla="*/ 8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39">
                    <a:moveTo>
                      <a:pt x="163" y="81"/>
                    </a:moveTo>
                    <a:cubicBezTo>
                      <a:pt x="163" y="36"/>
                      <a:pt x="126" y="0"/>
                      <a:pt x="81" y="0"/>
                    </a:cubicBezTo>
                    <a:cubicBezTo>
                      <a:pt x="36" y="0"/>
                      <a:pt x="0" y="36"/>
                      <a:pt x="0" y="81"/>
                    </a:cubicBezTo>
                    <a:cubicBezTo>
                      <a:pt x="0" y="104"/>
                      <a:pt x="9" y="124"/>
                      <a:pt x="24" y="139"/>
                    </a:cubicBezTo>
                    <a:cubicBezTo>
                      <a:pt x="28" y="132"/>
                      <a:pt x="33" y="126"/>
                      <a:pt x="39" y="120"/>
                    </a:cubicBezTo>
                    <a:cubicBezTo>
                      <a:pt x="30" y="110"/>
                      <a:pt x="24" y="96"/>
                      <a:pt x="24" y="81"/>
                    </a:cubicBezTo>
                    <a:cubicBezTo>
                      <a:pt x="24" y="50"/>
                      <a:pt x="49" y="24"/>
                      <a:pt x="81" y="24"/>
                    </a:cubicBezTo>
                    <a:cubicBezTo>
                      <a:pt x="113" y="24"/>
                      <a:pt x="139" y="50"/>
                      <a:pt x="139" y="81"/>
                    </a:cubicBezTo>
                    <a:cubicBezTo>
                      <a:pt x="139" y="96"/>
                      <a:pt x="133" y="110"/>
                      <a:pt x="123" y="120"/>
                    </a:cubicBezTo>
                    <a:cubicBezTo>
                      <a:pt x="129" y="125"/>
                      <a:pt x="135" y="132"/>
                      <a:pt x="139" y="139"/>
                    </a:cubicBezTo>
                    <a:cubicBezTo>
                      <a:pt x="153" y="124"/>
                      <a:pt x="163" y="104"/>
                      <a:pt x="163" y="8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629"/>
              <p:cNvSpPr/>
              <p:nvPr/>
            </p:nvSpPr>
            <p:spPr bwMode="auto">
              <a:xfrm>
                <a:off x="0" y="0"/>
                <a:ext cx="607" cy="570"/>
              </a:xfrm>
              <a:custGeom>
                <a:avLst/>
                <a:gdLst>
                  <a:gd name="T0" fmla="*/ 259 w 259"/>
                  <a:gd name="T1" fmla="*/ 129 h 244"/>
                  <a:gd name="T2" fmla="*/ 130 w 259"/>
                  <a:gd name="T3" fmla="*/ 0 h 244"/>
                  <a:gd name="T4" fmla="*/ 0 w 259"/>
                  <a:gd name="T5" fmla="*/ 129 h 244"/>
                  <a:gd name="T6" fmla="*/ 70 w 259"/>
                  <a:gd name="T7" fmla="*/ 244 h 244"/>
                  <a:gd name="T8" fmla="*/ 65 w 259"/>
                  <a:gd name="T9" fmla="*/ 217 h 244"/>
                  <a:gd name="T10" fmla="*/ 65 w 259"/>
                  <a:gd name="T11" fmla="*/ 214 h 244"/>
                  <a:gd name="T12" fmla="*/ 23 w 259"/>
                  <a:gd name="T13" fmla="*/ 129 h 244"/>
                  <a:gd name="T14" fmla="*/ 130 w 259"/>
                  <a:gd name="T15" fmla="*/ 23 h 244"/>
                  <a:gd name="T16" fmla="*/ 236 w 259"/>
                  <a:gd name="T17" fmla="*/ 129 h 244"/>
                  <a:gd name="T18" fmla="*/ 195 w 259"/>
                  <a:gd name="T19" fmla="*/ 214 h 244"/>
                  <a:gd name="T20" fmla="*/ 195 w 259"/>
                  <a:gd name="T21" fmla="*/ 217 h 244"/>
                  <a:gd name="T22" fmla="*/ 191 w 259"/>
                  <a:gd name="T23" fmla="*/ 244 h 244"/>
                  <a:gd name="T24" fmla="*/ 259 w 259"/>
                  <a:gd name="T25" fmla="*/ 12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44">
                    <a:moveTo>
                      <a:pt x="259" y="129"/>
                    </a:moveTo>
                    <a:cubicBezTo>
                      <a:pt x="259" y="58"/>
                      <a:pt x="201" y="0"/>
                      <a:pt x="130" y="0"/>
                    </a:cubicBezTo>
                    <a:cubicBezTo>
                      <a:pt x="58" y="0"/>
                      <a:pt x="0" y="58"/>
                      <a:pt x="0" y="129"/>
                    </a:cubicBezTo>
                    <a:cubicBezTo>
                      <a:pt x="0" y="179"/>
                      <a:pt x="29" y="223"/>
                      <a:pt x="70" y="244"/>
                    </a:cubicBezTo>
                    <a:cubicBezTo>
                      <a:pt x="67" y="233"/>
                      <a:pt x="65" y="223"/>
                      <a:pt x="65" y="217"/>
                    </a:cubicBezTo>
                    <a:cubicBezTo>
                      <a:pt x="65" y="216"/>
                      <a:pt x="65" y="215"/>
                      <a:pt x="65" y="214"/>
                    </a:cubicBezTo>
                    <a:cubicBezTo>
                      <a:pt x="40" y="195"/>
                      <a:pt x="23" y="164"/>
                      <a:pt x="23" y="129"/>
                    </a:cubicBezTo>
                    <a:cubicBezTo>
                      <a:pt x="23" y="71"/>
                      <a:pt x="71" y="23"/>
                      <a:pt x="130" y="23"/>
                    </a:cubicBezTo>
                    <a:cubicBezTo>
                      <a:pt x="189" y="23"/>
                      <a:pt x="236" y="71"/>
                      <a:pt x="236" y="129"/>
                    </a:cubicBezTo>
                    <a:cubicBezTo>
                      <a:pt x="236" y="164"/>
                      <a:pt x="220" y="194"/>
                      <a:pt x="195" y="214"/>
                    </a:cubicBezTo>
                    <a:cubicBezTo>
                      <a:pt x="195" y="215"/>
                      <a:pt x="195" y="216"/>
                      <a:pt x="195" y="217"/>
                    </a:cubicBezTo>
                    <a:cubicBezTo>
                      <a:pt x="195" y="223"/>
                      <a:pt x="193" y="233"/>
                      <a:pt x="191" y="244"/>
                    </a:cubicBezTo>
                    <a:cubicBezTo>
                      <a:pt x="232" y="222"/>
                      <a:pt x="259" y="179"/>
                      <a:pt x="259" y="1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 name="Freeform 630"/>
              <p:cNvSpPr/>
              <p:nvPr/>
            </p:nvSpPr>
            <p:spPr bwMode="auto">
              <a:xfrm>
                <a:off x="206" y="412"/>
                <a:ext cx="194" cy="267"/>
              </a:xfrm>
              <a:custGeom>
                <a:avLst/>
                <a:gdLst>
                  <a:gd name="T0" fmla="*/ 21 w 84"/>
                  <a:gd name="T1" fmla="*/ 113 h 113"/>
                  <a:gd name="T2" fmla="*/ 64 w 84"/>
                  <a:gd name="T3" fmla="*/ 113 h 113"/>
                  <a:gd name="T4" fmla="*/ 84 w 84"/>
                  <a:gd name="T5" fmla="*/ 41 h 113"/>
                  <a:gd name="T6" fmla="*/ 43 w 84"/>
                  <a:gd name="T7" fmla="*/ 0 h 113"/>
                  <a:gd name="T8" fmla="*/ 42 w 84"/>
                  <a:gd name="T9" fmla="*/ 0 h 113"/>
                  <a:gd name="T10" fmla="*/ 42 w 84"/>
                  <a:gd name="T11" fmla="*/ 0 h 113"/>
                  <a:gd name="T12" fmla="*/ 42 w 84"/>
                  <a:gd name="T13" fmla="*/ 0 h 113"/>
                  <a:gd name="T14" fmla="*/ 42 w 84"/>
                  <a:gd name="T15" fmla="*/ 0 h 113"/>
                  <a:gd name="T16" fmla="*/ 0 w 84"/>
                  <a:gd name="T17" fmla="*/ 41 h 113"/>
                  <a:gd name="T18" fmla="*/ 21 w 84"/>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113">
                    <a:moveTo>
                      <a:pt x="21" y="113"/>
                    </a:moveTo>
                    <a:cubicBezTo>
                      <a:pt x="64" y="113"/>
                      <a:pt x="64" y="113"/>
                      <a:pt x="64" y="113"/>
                    </a:cubicBezTo>
                    <a:cubicBezTo>
                      <a:pt x="73" y="90"/>
                      <a:pt x="84" y="52"/>
                      <a:pt x="84" y="41"/>
                    </a:cubicBezTo>
                    <a:cubicBezTo>
                      <a:pt x="84" y="19"/>
                      <a:pt x="66" y="0"/>
                      <a:pt x="43" y="0"/>
                    </a:cubicBezTo>
                    <a:cubicBezTo>
                      <a:pt x="43" y="0"/>
                      <a:pt x="43" y="0"/>
                      <a:pt x="42" y="0"/>
                    </a:cubicBezTo>
                    <a:cubicBezTo>
                      <a:pt x="42" y="0"/>
                      <a:pt x="42" y="0"/>
                      <a:pt x="42" y="0"/>
                    </a:cubicBezTo>
                    <a:cubicBezTo>
                      <a:pt x="42" y="0"/>
                      <a:pt x="42" y="0"/>
                      <a:pt x="42" y="0"/>
                    </a:cubicBezTo>
                    <a:cubicBezTo>
                      <a:pt x="42" y="0"/>
                      <a:pt x="42" y="0"/>
                      <a:pt x="42" y="0"/>
                    </a:cubicBezTo>
                    <a:cubicBezTo>
                      <a:pt x="19" y="0"/>
                      <a:pt x="0" y="19"/>
                      <a:pt x="0" y="41"/>
                    </a:cubicBezTo>
                    <a:cubicBezTo>
                      <a:pt x="0" y="52"/>
                      <a:pt x="11" y="90"/>
                      <a:pt x="21" y="1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631"/>
              <p:cNvSpPr/>
              <p:nvPr/>
            </p:nvSpPr>
            <p:spPr bwMode="auto">
              <a:xfrm>
                <a:off x="231" y="230"/>
                <a:ext cx="141" cy="146"/>
              </a:xfrm>
              <a:custGeom>
                <a:avLst/>
                <a:gdLst>
                  <a:gd name="T0" fmla="*/ 60 w 60"/>
                  <a:gd name="T1" fmla="*/ 30 h 61"/>
                  <a:gd name="T2" fmla="*/ 30 w 60"/>
                  <a:gd name="T3" fmla="*/ 0 h 61"/>
                  <a:gd name="T4" fmla="*/ 0 w 60"/>
                  <a:gd name="T5" fmla="*/ 30 h 61"/>
                  <a:gd name="T6" fmla="*/ 14 w 60"/>
                  <a:gd name="T7" fmla="*/ 56 h 61"/>
                  <a:gd name="T8" fmla="*/ 30 w 60"/>
                  <a:gd name="T9" fmla="*/ 61 h 61"/>
                  <a:gd name="T10" fmla="*/ 46 w 60"/>
                  <a:gd name="T11" fmla="*/ 56 h 61"/>
                  <a:gd name="T12" fmla="*/ 60 w 60"/>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60" h="61">
                    <a:moveTo>
                      <a:pt x="60" y="30"/>
                    </a:moveTo>
                    <a:cubicBezTo>
                      <a:pt x="60" y="14"/>
                      <a:pt x="47" y="0"/>
                      <a:pt x="30" y="0"/>
                    </a:cubicBezTo>
                    <a:cubicBezTo>
                      <a:pt x="13" y="0"/>
                      <a:pt x="0" y="14"/>
                      <a:pt x="0" y="30"/>
                    </a:cubicBezTo>
                    <a:cubicBezTo>
                      <a:pt x="0" y="41"/>
                      <a:pt x="5" y="51"/>
                      <a:pt x="14" y="56"/>
                    </a:cubicBezTo>
                    <a:cubicBezTo>
                      <a:pt x="19" y="59"/>
                      <a:pt x="24" y="61"/>
                      <a:pt x="30" y="61"/>
                    </a:cubicBezTo>
                    <a:cubicBezTo>
                      <a:pt x="36" y="61"/>
                      <a:pt x="41" y="59"/>
                      <a:pt x="46" y="56"/>
                    </a:cubicBezTo>
                    <a:cubicBezTo>
                      <a:pt x="55" y="51"/>
                      <a:pt x="60" y="41"/>
                      <a:pt x="60" y="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 name="文本框 99"/>
            <p:cNvSpPr txBox="1">
              <a:spLocks noChangeArrowheads="1"/>
            </p:cNvSpPr>
            <p:nvPr/>
          </p:nvSpPr>
          <p:spPr bwMode="auto">
            <a:xfrm>
              <a:off x="6834397" y="3787775"/>
              <a:ext cx="20903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创意点</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reeform 275"/>
          <p:cNvSpPr>
            <a:spLocks noEditPoints="1"/>
          </p:cNvSpPr>
          <p:nvPr/>
        </p:nvSpPr>
        <p:spPr bwMode="auto">
          <a:xfrm>
            <a:off x="3178737" y="3876560"/>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48" name="文本框 4"/>
          <p:cNvSpPr txBox="1">
            <a:spLocks noChangeArrowheads="1"/>
          </p:cNvSpPr>
          <p:nvPr/>
        </p:nvSpPr>
        <p:spPr bwMode="auto">
          <a:xfrm>
            <a:off x="5541010" y="4858385"/>
            <a:ext cx="7505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dirty="0">
                <a:solidFill>
                  <a:srgbClr val="404040"/>
                </a:solidFill>
                <a:latin typeface="微软雅黑" panose="020B0503020204020204" pitchFamily="34" charset="-122"/>
                <a:ea typeface="微软雅黑" panose="020B0503020204020204" pitchFamily="34" charset="-122"/>
              </a:rPr>
              <a:t>穿搭</a:t>
            </a:r>
          </a:p>
        </p:txBody>
      </p:sp>
      <p:sp>
        <p:nvSpPr>
          <p:cNvPr id="6150" name="Freeform 32"/>
          <p:cNvSpPr>
            <a:spLocks noChangeAspect="1" noEditPoints="1"/>
          </p:cNvSpPr>
          <p:nvPr/>
        </p:nvSpPr>
        <p:spPr bwMode="auto">
          <a:xfrm>
            <a:off x="5630070" y="3810482"/>
            <a:ext cx="540012" cy="54102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64 w 288"/>
              <a:gd name="T11" fmla="*/ 96 h 288"/>
              <a:gd name="T12" fmla="*/ 164 w 288"/>
              <a:gd name="T13" fmla="*/ 246 h 288"/>
              <a:gd name="T14" fmla="*/ 125 w 288"/>
              <a:gd name="T15" fmla="*/ 246 h 288"/>
              <a:gd name="T16" fmla="*/ 125 w 288"/>
              <a:gd name="T17" fmla="*/ 96 h 288"/>
              <a:gd name="T18" fmla="*/ 86 w 288"/>
              <a:gd name="T19" fmla="*/ 96 h 288"/>
              <a:gd name="T20" fmla="*/ 145 w 288"/>
              <a:gd name="T21" fmla="*/ 37 h 288"/>
              <a:gd name="T22" fmla="*/ 204 w 288"/>
              <a:gd name="T23" fmla="*/ 96 h 288"/>
              <a:gd name="T24" fmla="*/ 164 w 288"/>
              <a:gd name="T25" fmla="*/ 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64" y="96"/>
                </a:moveTo>
                <a:cubicBezTo>
                  <a:pt x="164" y="246"/>
                  <a:pt x="164" y="246"/>
                  <a:pt x="164" y="246"/>
                </a:cubicBezTo>
                <a:cubicBezTo>
                  <a:pt x="125" y="246"/>
                  <a:pt x="125" y="246"/>
                  <a:pt x="125" y="246"/>
                </a:cubicBezTo>
                <a:cubicBezTo>
                  <a:pt x="125" y="96"/>
                  <a:pt x="125" y="96"/>
                  <a:pt x="125" y="96"/>
                </a:cubicBezTo>
                <a:cubicBezTo>
                  <a:pt x="86" y="96"/>
                  <a:pt x="86" y="96"/>
                  <a:pt x="86" y="96"/>
                </a:cubicBezTo>
                <a:cubicBezTo>
                  <a:pt x="145" y="37"/>
                  <a:pt x="145" y="37"/>
                  <a:pt x="145" y="37"/>
                </a:cubicBezTo>
                <a:cubicBezTo>
                  <a:pt x="204" y="96"/>
                  <a:pt x="204" y="96"/>
                  <a:pt x="204" y="96"/>
                </a:cubicBezTo>
                <a:lnTo>
                  <a:pt x="164" y="96"/>
                </a:lnTo>
                <a:close/>
              </a:path>
            </a:pathLst>
          </a:custGeom>
          <a:solidFill>
            <a:srgbClr val="0098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6153" name="Freeform 138"/>
          <p:cNvSpPr>
            <a:spLocks noChangeAspect="1" noEditPoints="1"/>
          </p:cNvSpPr>
          <p:nvPr/>
        </p:nvSpPr>
        <p:spPr bwMode="auto">
          <a:xfrm>
            <a:off x="8080483" y="3876431"/>
            <a:ext cx="539750" cy="54102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6 w 288"/>
              <a:gd name="T11" fmla="*/ 106 h 288"/>
              <a:gd name="T12" fmla="*/ 135 w 288"/>
              <a:gd name="T13" fmla="*/ 208 h 288"/>
              <a:gd name="T14" fmla="*/ 122 w 288"/>
              <a:gd name="T15" fmla="*/ 213 h 288"/>
              <a:gd name="T16" fmla="*/ 113 w 288"/>
              <a:gd name="T17" fmla="*/ 213 h 288"/>
              <a:gd name="T18" fmla="*/ 101 w 288"/>
              <a:gd name="T19" fmla="*/ 208 h 288"/>
              <a:gd name="T20" fmla="*/ 53 w 288"/>
              <a:gd name="T21" fmla="*/ 160 h 288"/>
              <a:gd name="T22" fmla="*/ 53 w 288"/>
              <a:gd name="T23" fmla="*/ 149 h 288"/>
              <a:gd name="T24" fmla="*/ 72 w 288"/>
              <a:gd name="T25" fmla="*/ 130 h 288"/>
              <a:gd name="T26" fmla="*/ 82 w 288"/>
              <a:gd name="T27" fmla="*/ 130 h 288"/>
              <a:gd name="T28" fmla="*/ 113 w 288"/>
              <a:gd name="T29" fmla="*/ 161 h 288"/>
              <a:gd name="T30" fmla="*/ 123 w 288"/>
              <a:gd name="T31" fmla="*/ 161 h 288"/>
              <a:gd name="T32" fmla="*/ 207 w 288"/>
              <a:gd name="T33" fmla="*/ 77 h 288"/>
              <a:gd name="T34" fmla="*/ 217 w 288"/>
              <a:gd name="T35" fmla="*/ 77 h 288"/>
              <a:gd name="T36" fmla="*/ 236 w 288"/>
              <a:gd name="T37" fmla="*/ 96 h 288"/>
              <a:gd name="T38" fmla="*/ 236 w 288"/>
              <a:gd name="T39" fmla="*/ 10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236" y="106"/>
                </a:moveTo>
                <a:cubicBezTo>
                  <a:pt x="135" y="208"/>
                  <a:pt x="135" y="208"/>
                  <a:pt x="135" y="208"/>
                </a:cubicBezTo>
                <a:cubicBezTo>
                  <a:pt x="132" y="210"/>
                  <a:pt x="126" y="213"/>
                  <a:pt x="122" y="213"/>
                </a:cubicBezTo>
                <a:cubicBezTo>
                  <a:pt x="113" y="213"/>
                  <a:pt x="113" y="213"/>
                  <a:pt x="113" y="213"/>
                </a:cubicBezTo>
                <a:cubicBezTo>
                  <a:pt x="109" y="213"/>
                  <a:pt x="103" y="210"/>
                  <a:pt x="101" y="208"/>
                </a:cubicBezTo>
                <a:cubicBezTo>
                  <a:pt x="53" y="160"/>
                  <a:pt x="53" y="160"/>
                  <a:pt x="53" y="160"/>
                </a:cubicBezTo>
                <a:cubicBezTo>
                  <a:pt x="50" y="157"/>
                  <a:pt x="50" y="152"/>
                  <a:pt x="53" y="149"/>
                </a:cubicBezTo>
                <a:cubicBezTo>
                  <a:pt x="72" y="130"/>
                  <a:pt x="72" y="130"/>
                  <a:pt x="72" y="130"/>
                </a:cubicBezTo>
                <a:cubicBezTo>
                  <a:pt x="75" y="127"/>
                  <a:pt x="79" y="127"/>
                  <a:pt x="82" y="130"/>
                </a:cubicBezTo>
                <a:cubicBezTo>
                  <a:pt x="113" y="161"/>
                  <a:pt x="113" y="161"/>
                  <a:pt x="113" y="161"/>
                </a:cubicBezTo>
                <a:cubicBezTo>
                  <a:pt x="116" y="164"/>
                  <a:pt x="120" y="164"/>
                  <a:pt x="123" y="161"/>
                </a:cubicBezTo>
                <a:cubicBezTo>
                  <a:pt x="207" y="77"/>
                  <a:pt x="207" y="77"/>
                  <a:pt x="207" y="77"/>
                </a:cubicBezTo>
                <a:cubicBezTo>
                  <a:pt x="210" y="74"/>
                  <a:pt x="214" y="74"/>
                  <a:pt x="217" y="77"/>
                </a:cubicBezTo>
                <a:cubicBezTo>
                  <a:pt x="236" y="96"/>
                  <a:pt x="236" y="96"/>
                  <a:pt x="236" y="96"/>
                </a:cubicBezTo>
                <a:cubicBezTo>
                  <a:pt x="239" y="98"/>
                  <a:pt x="239" y="103"/>
                  <a:pt x="236" y="106"/>
                </a:cubicBezTo>
                <a:close/>
              </a:path>
            </a:pathLst>
          </a:custGeom>
          <a:solidFill>
            <a:srgbClr val="59595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54" name="文本框 9"/>
          <p:cNvSpPr txBox="1">
            <a:spLocks noChangeArrowheads="1"/>
          </p:cNvSpPr>
          <p:nvPr/>
        </p:nvSpPr>
        <p:spPr bwMode="auto">
          <a:xfrm>
            <a:off x="7877719" y="4856884"/>
            <a:ext cx="944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dirty="0">
                <a:solidFill>
                  <a:srgbClr val="404040"/>
                </a:solidFill>
                <a:latin typeface="微软雅黑" panose="020B0503020204020204" pitchFamily="34" charset="-122"/>
                <a:ea typeface="微软雅黑" panose="020B0503020204020204" pitchFamily="34" charset="-122"/>
              </a:rPr>
              <a:t>心愿单</a:t>
            </a:r>
          </a:p>
        </p:txBody>
      </p:sp>
      <p:pic>
        <p:nvPicPr>
          <p:cNvPr id="6155" name="图片 10241" descr="41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1220628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矩形 10242"/>
          <p:cNvSpPr>
            <a:spLocks noChangeArrowheads="1"/>
          </p:cNvSpPr>
          <p:nvPr/>
        </p:nvSpPr>
        <p:spPr bwMode="auto">
          <a:xfrm>
            <a:off x="-14288" y="0"/>
            <a:ext cx="12203113" cy="3352800"/>
          </a:xfrm>
          <a:prstGeom prst="rect">
            <a:avLst/>
          </a:prstGeom>
          <a:solidFill>
            <a:srgbClr val="3A3A3A">
              <a:alpha val="7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ea typeface="宋体" panose="02010600030101010101" pitchFamily="2" charset="-122"/>
            </a:endParaRPr>
          </a:p>
        </p:txBody>
      </p:sp>
      <p:sp>
        <p:nvSpPr>
          <p:cNvPr id="6157" name="文本框 11"/>
          <p:cNvSpPr txBox="1">
            <a:spLocks noChangeArrowheads="1"/>
          </p:cNvSpPr>
          <p:nvPr/>
        </p:nvSpPr>
        <p:spPr bwMode="auto">
          <a:xfrm>
            <a:off x="5131634" y="1192103"/>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600" b="1" dirty="0">
                <a:solidFill>
                  <a:schemeClr val="bg1"/>
                </a:solidFill>
                <a:latin typeface="微软雅黑" panose="020B0503020204020204" pitchFamily="34" charset="-122"/>
                <a:ea typeface="微软雅黑" panose="020B0503020204020204" pitchFamily="34" charset="-122"/>
              </a:rPr>
              <a:t>创意点</a:t>
            </a:r>
          </a:p>
        </p:txBody>
      </p:sp>
      <p:grpSp>
        <p:nvGrpSpPr>
          <p:cNvPr id="6159" name="组合 5"/>
          <p:cNvGrpSpPr/>
          <p:nvPr/>
        </p:nvGrpSpPr>
        <p:grpSpPr bwMode="auto">
          <a:xfrm>
            <a:off x="5769620" y="5720605"/>
            <a:ext cx="293687" cy="288925"/>
            <a:chOff x="0" y="0"/>
            <a:chExt cx="462" cy="456"/>
          </a:xfrm>
        </p:grpSpPr>
        <p:sp>
          <p:nvSpPr>
            <p:cNvPr id="6160" name="燕尾形 64"/>
            <p:cNvSpPr>
              <a:spLocks noChangeArrowheads="1"/>
            </p:cNvSpPr>
            <p:nvPr/>
          </p:nvSpPr>
          <p:spPr bwMode="auto">
            <a:xfrm rot="5400000">
              <a:off x="97" y="90"/>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161" name="燕尾形 65"/>
            <p:cNvSpPr>
              <a:spLocks noChangeArrowheads="1"/>
            </p:cNvSpPr>
            <p:nvPr/>
          </p:nvSpPr>
          <p:spPr bwMode="auto">
            <a:xfrm rot="5400000">
              <a:off x="97" y="-102"/>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2" name="文本框 1"/>
          <p:cNvSpPr txBox="1"/>
          <p:nvPr/>
        </p:nvSpPr>
        <p:spPr>
          <a:xfrm>
            <a:off x="462382" y="231257"/>
            <a:ext cx="1336431" cy="398780"/>
          </a:xfrm>
          <a:prstGeom prst="rect">
            <a:avLst/>
          </a:prstGeom>
          <a:noFill/>
        </p:spPr>
        <p:txBody>
          <a:bodyPr wrap="square" rtlCol="0">
            <a:spAutoFit/>
          </a:bodyPr>
          <a:lstStyle/>
          <a:p>
            <a:r>
              <a:rPr lang="zh-CN" altLang="en-US" sz="2000" b="1" dirty="0">
                <a:solidFill>
                  <a:schemeClr val="bg1"/>
                </a:solidFill>
                <a:latin typeface="Arial Black" panose="020B0A04020102020204" pitchFamily="34" charset="0"/>
              </a:rPr>
              <a:t>随心穿</a:t>
            </a:r>
          </a:p>
        </p:txBody>
      </p:sp>
      <p:sp>
        <p:nvSpPr>
          <p:cNvPr id="3" name="文本框 2"/>
          <p:cNvSpPr txBox="1"/>
          <p:nvPr/>
        </p:nvSpPr>
        <p:spPr>
          <a:xfrm>
            <a:off x="2694305" y="4857115"/>
            <a:ext cx="1510665" cy="398780"/>
          </a:xfrm>
          <a:prstGeom prst="rect">
            <a:avLst/>
          </a:prstGeom>
          <a:noFill/>
        </p:spPr>
        <p:txBody>
          <a:bodyPr wrap="square" rtlCol="0">
            <a:spAutoFit/>
          </a:bodyPr>
          <a:lstStyle/>
          <a:p>
            <a:r>
              <a:rPr lang="zh-CN" altLang="en-US" sz="2000" b="1" dirty="0">
                <a:solidFill>
                  <a:srgbClr val="404040"/>
                </a:solidFill>
                <a:latin typeface="微软雅黑" panose="020B0503020204020204" pitchFamily="34" charset="-122"/>
                <a:ea typeface="微软雅黑" panose="020B0503020204020204" pitchFamily="34" charset="-122"/>
              </a:rPr>
              <a:t>衣服详情页</a:t>
            </a:r>
          </a:p>
        </p:txBody>
      </p:sp>
      <p:sp>
        <p:nvSpPr>
          <p:cNvPr id="4" name="文本框 3">
            <a:extLst>
              <a:ext uri="{FF2B5EF4-FFF2-40B4-BE49-F238E27FC236}">
                <a16:creationId xmlns:a16="http://schemas.microsoft.com/office/drawing/2014/main" id="{0231BE1B-CA6D-436B-829F-F03FE8147F9E}"/>
              </a:ext>
            </a:extLst>
          </p:cNvPr>
          <p:cNvSpPr txBox="1"/>
          <p:nvPr/>
        </p:nvSpPr>
        <p:spPr>
          <a:xfrm>
            <a:off x="1724025" y="2171700"/>
            <a:ext cx="9048750" cy="646331"/>
          </a:xfrm>
          <a:prstGeom prst="rect">
            <a:avLst/>
          </a:prstGeom>
          <a:noFill/>
        </p:spPr>
        <p:txBody>
          <a:bodyPr wrap="square" rtlCol="0">
            <a:spAutoFit/>
          </a:bodyPr>
          <a:lstStyle/>
          <a:p>
            <a:r>
              <a:rPr lang="en-US" altLang="zh-CN" dirty="0">
                <a:solidFill>
                  <a:schemeClr val="bg1"/>
                </a:solidFill>
              </a:rPr>
              <a:t>         </a:t>
            </a:r>
            <a:r>
              <a:rPr lang="zh-CN" altLang="zh-CN" dirty="0">
                <a:solidFill>
                  <a:schemeClr val="bg1"/>
                </a:solidFill>
              </a:rPr>
              <a:t>设计打造出一款专门为女性消费者提供一个服装租赁、穿搭分享平台，开启衣物共享模式，能够更好地解决女性的着装问题以及女性市场普遍存在的资源浪费问题的</a:t>
            </a:r>
            <a:r>
              <a:rPr lang="en-US" altLang="zh-CN" dirty="0">
                <a:solidFill>
                  <a:schemeClr val="bg1"/>
                </a:solidFill>
              </a:rPr>
              <a:t>APP</a:t>
            </a:r>
            <a:r>
              <a:rPr lang="zh-CN" altLang="zh-CN" dirty="0">
                <a:solidFill>
                  <a:schemeClr val="bg1"/>
                </a:solidFill>
              </a:rPr>
              <a:t>。</a:t>
            </a: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1</a:t>
              </a:r>
            </a:p>
          </p:txBody>
        </p:sp>
        <p:sp>
          <p:nvSpPr>
            <p:cNvPr id="5128" name="文本框 16"/>
            <p:cNvSpPr txBox="1">
              <a:spLocks noChangeArrowheads="1"/>
            </p:cNvSpPr>
            <p:nvPr/>
          </p:nvSpPr>
          <p:spPr bwMode="auto">
            <a:xfrm>
              <a:off x="5071200" y="4173361"/>
              <a:ext cx="1001426" cy="3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详情页</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1473881"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创意点</a:t>
            </a:r>
          </a:p>
        </p:txBody>
      </p:sp>
      <p:sp>
        <p:nvSpPr>
          <p:cNvPr id="4" name="文本框 3"/>
          <p:cNvSpPr txBox="1"/>
          <p:nvPr/>
        </p:nvSpPr>
        <p:spPr>
          <a:xfrm>
            <a:off x="593495" y="2265275"/>
            <a:ext cx="5017473" cy="3046095"/>
          </a:xfrm>
          <a:prstGeom prst="rect">
            <a:avLst/>
          </a:prstGeom>
          <a:noFill/>
        </p:spPr>
        <p:txBody>
          <a:bodyPr wrap="square" rtlCol="0">
            <a:spAutoFit/>
          </a:bodyPr>
          <a:lstStyle/>
          <a:p>
            <a:r>
              <a:rPr lang="zh-CN" altLang="en-US" sz="2400" b="1" dirty="0">
                <a:solidFill>
                  <a:srgbClr val="26B597"/>
                </a:solidFill>
              </a:rPr>
              <a:t>        在首页中有推荐好物，各种鞋子、包包、裙子、礼服等等，用户可以根据自己的喜好点击进入详情页，参照租金、押金后，选择尺码点击</a:t>
            </a:r>
            <a:r>
              <a:rPr lang="en-US" altLang="zh-CN" sz="2400" b="1" dirty="0">
                <a:solidFill>
                  <a:srgbClr val="26B597"/>
                </a:solidFill>
              </a:rPr>
              <a:t>“</a:t>
            </a:r>
            <a:r>
              <a:rPr lang="zh-CN" altLang="en-US" sz="2400" b="1" dirty="0">
                <a:solidFill>
                  <a:srgbClr val="26B597"/>
                </a:solidFill>
              </a:rPr>
              <a:t>租这件</a:t>
            </a:r>
            <a:r>
              <a:rPr lang="en-US" altLang="zh-CN" sz="2400" b="1" dirty="0">
                <a:solidFill>
                  <a:srgbClr val="26B597"/>
                </a:solidFill>
              </a:rPr>
              <a:t>”</a:t>
            </a:r>
            <a:r>
              <a:rPr lang="zh-CN" altLang="en-US" sz="2400" b="1" dirty="0">
                <a:solidFill>
                  <a:srgbClr val="26B597"/>
                </a:solidFill>
              </a:rPr>
              <a:t>，待租借结束后，将衣服退还，衣服回收后自动返回押金，这样避免了女生某些衣服穿的次数特别少还要买的麻烦。</a:t>
            </a:r>
          </a:p>
        </p:txBody>
      </p:sp>
      <p:pic>
        <p:nvPicPr>
          <p:cNvPr id="5" name="图片 4"/>
          <p:cNvPicPr>
            <a:picLocks noChangeAspect="1"/>
          </p:cNvPicPr>
          <p:nvPr/>
        </p:nvPicPr>
        <p:blipFill>
          <a:blip r:embed="rId2"/>
          <a:stretch>
            <a:fillRect/>
          </a:stretch>
        </p:blipFill>
        <p:spPr>
          <a:xfrm>
            <a:off x="7357110" y="63500"/>
            <a:ext cx="3920490" cy="6841490"/>
          </a:xfrm>
          <a:prstGeom prst="rect">
            <a:avLst/>
          </a:prstGeom>
        </p:spPr>
      </p:pic>
    </p:spTree>
    <p:extLst>
      <p:ext uri="{BB962C8B-B14F-4D97-AF65-F5344CB8AC3E}">
        <p14:creationId xmlns:p14="http://schemas.microsoft.com/office/powerpoint/2010/main" val="3651820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2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2</a:t>
              </a:r>
            </a:p>
          </p:txBody>
        </p:sp>
        <p:sp>
          <p:nvSpPr>
            <p:cNvPr id="5128" name="文本框 16"/>
            <p:cNvSpPr txBox="1">
              <a:spLocks noChangeArrowheads="1"/>
            </p:cNvSpPr>
            <p:nvPr/>
          </p:nvSpPr>
          <p:spPr bwMode="auto">
            <a:xfrm>
              <a:off x="5210287" y="4173361"/>
              <a:ext cx="723252" cy="3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穿搭</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1473881"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创意点</a:t>
            </a:r>
          </a:p>
        </p:txBody>
      </p:sp>
      <p:sp>
        <p:nvSpPr>
          <p:cNvPr id="4" name="文本框 3"/>
          <p:cNvSpPr txBox="1"/>
          <p:nvPr/>
        </p:nvSpPr>
        <p:spPr>
          <a:xfrm>
            <a:off x="593495" y="2265275"/>
            <a:ext cx="5017473" cy="2286635"/>
          </a:xfrm>
          <a:prstGeom prst="rect">
            <a:avLst/>
          </a:prstGeom>
          <a:noFill/>
        </p:spPr>
        <p:txBody>
          <a:bodyPr wrap="square" rtlCol="0">
            <a:spAutoFit/>
          </a:bodyPr>
          <a:lstStyle/>
          <a:p>
            <a:pPr>
              <a:lnSpc>
                <a:spcPct val="130000"/>
              </a:lnSpc>
            </a:pPr>
            <a:r>
              <a:rPr lang="en-US" altLang="zh-CN" sz="2400" dirty="0">
                <a:solidFill>
                  <a:srgbClr val="26B597"/>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400" dirty="0">
                <a:solidFill>
                  <a:srgbClr val="26B597"/>
                </a:solidFill>
                <a:latin typeface="微软雅黑" panose="020B0503020204020204" pitchFamily="34" charset="-122"/>
                <a:ea typeface="微软雅黑" panose="020B0503020204020204" pitchFamily="34" charset="-122"/>
                <a:sym typeface="Calibri" panose="020F0502020204030204" pitchFamily="34" charset="0"/>
              </a:rPr>
              <a:t>用户可以根据该详情页中关于某件衣服的穿搭详情，参考穿搭效果点赞人数以及用户评价，以此决定自己是否选择租赁这件商品。</a:t>
            </a:r>
          </a:p>
          <a:p>
            <a:endParaRPr lang="zh-CN" altLang="en-US" dirty="0"/>
          </a:p>
        </p:txBody>
      </p:sp>
      <p:pic>
        <p:nvPicPr>
          <p:cNvPr id="5" name="图片 4"/>
          <p:cNvPicPr>
            <a:picLocks noChangeAspect="1"/>
          </p:cNvPicPr>
          <p:nvPr/>
        </p:nvPicPr>
        <p:blipFill>
          <a:blip r:embed="rId2"/>
          <a:stretch>
            <a:fillRect/>
          </a:stretch>
        </p:blipFill>
        <p:spPr>
          <a:xfrm>
            <a:off x="7634605" y="0"/>
            <a:ext cx="3878580" cy="68294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458125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2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3</a:t>
              </a:r>
            </a:p>
          </p:txBody>
        </p:sp>
        <p:sp>
          <p:nvSpPr>
            <p:cNvPr id="5128" name="文本框 16"/>
            <p:cNvSpPr txBox="1">
              <a:spLocks noChangeArrowheads="1"/>
            </p:cNvSpPr>
            <p:nvPr/>
          </p:nvSpPr>
          <p:spPr bwMode="auto">
            <a:xfrm>
              <a:off x="5071200" y="4173361"/>
              <a:ext cx="1001426" cy="3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心愿单</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1473881"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创意点</a:t>
            </a:r>
          </a:p>
        </p:txBody>
      </p:sp>
      <p:sp>
        <p:nvSpPr>
          <p:cNvPr id="4" name="文本框 3"/>
          <p:cNvSpPr txBox="1"/>
          <p:nvPr/>
        </p:nvSpPr>
        <p:spPr>
          <a:xfrm>
            <a:off x="593495" y="2265275"/>
            <a:ext cx="5017473" cy="1807210"/>
          </a:xfrm>
          <a:prstGeom prst="rect">
            <a:avLst/>
          </a:prstGeom>
          <a:noFill/>
        </p:spPr>
        <p:txBody>
          <a:bodyPr wrap="square" rtlCol="0">
            <a:spAutoFit/>
          </a:bodyPr>
          <a:lstStyle/>
          <a:p>
            <a:pPr>
              <a:lnSpc>
                <a:spcPct val="130000"/>
              </a:lnSpc>
            </a:pPr>
            <a:r>
              <a:rPr lang="zh-CN" altLang="en-US" sz="2400" dirty="0">
                <a:solidFill>
                  <a:srgbClr val="26B597"/>
                </a:solidFill>
                <a:latin typeface="微软雅黑" panose="020B0503020204020204" pitchFamily="34" charset="-122"/>
                <a:ea typeface="微软雅黑" panose="020B0503020204020204" pitchFamily="34" charset="-122"/>
                <a:sym typeface="Calibri" panose="020F0502020204030204" pitchFamily="34" charset="0"/>
              </a:rPr>
              <a:t>       项目提供一个空间，用户可以在这里存储自己喜欢的物品，防止下次刷新时找不到。</a:t>
            </a:r>
          </a:p>
          <a:p>
            <a:endParaRPr lang="zh-CN" altLang="en-US" dirty="0"/>
          </a:p>
        </p:txBody>
      </p:sp>
      <p:pic>
        <p:nvPicPr>
          <p:cNvPr id="5" name="图片 4"/>
          <p:cNvPicPr>
            <a:picLocks noChangeAspect="1"/>
          </p:cNvPicPr>
          <p:nvPr/>
        </p:nvPicPr>
        <p:blipFill>
          <a:blip r:embed="rId2"/>
          <a:stretch>
            <a:fillRect/>
          </a:stretch>
        </p:blipFill>
        <p:spPr>
          <a:xfrm>
            <a:off x="7385050" y="0"/>
            <a:ext cx="3862705" cy="68408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文本框 4"/>
          <p:cNvSpPr txBox="1">
            <a:spLocks noChangeArrowheads="1"/>
          </p:cNvSpPr>
          <p:nvPr/>
        </p:nvSpPr>
        <p:spPr bwMode="auto">
          <a:xfrm>
            <a:off x="3397684" y="526510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dirty="0">
                <a:solidFill>
                  <a:srgbClr val="404040"/>
                </a:solidFill>
                <a:latin typeface="微软雅黑" panose="020B0503020204020204" pitchFamily="34" charset="-122"/>
                <a:ea typeface="微软雅黑" panose="020B0503020204020204" pitchFamily="34" charset="-122"/>
              </a:rPr>
              <a:t>前端界面</a:t>
            </a:r>
          </a:p>
        </p:txBody>
      </p:sp>
      <p:sp>
        <p:nvSpPr>
          <p:cNvPr id="6151" name="文本框 8"/>
          <p:cNvSpPr txBox="1">
            <a:spLocks noChangeArrowheads="1"/>
          </p:cNvSpPr>
          <p:nvPr/>
        </p:nvSpPr>
        <p:spPr bwMode="auto">
          <a:xfrm>
            <a:off x="5406908" y="526510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dirty="0">
                <a:solidFill>
                  <a:srgbClr val="404040"/>
                </a:solidFill>
                <a:latin typeface="微软雅黑" panose="020B0503020204020204" pitchFamily="34" charset="-122"/>
                <a:ea typeface="微软雅黑" panose="020B0503020204020204" pitchFamily="34" charset="-122"/>
              </a:rPr>
              <a:t>后台界面</a:t>
            </a:r>
          </a:p>
        </p:txBody>
      </p:sp>
      <p:sp>
        <p:nvSpPr>
          <p:cNvPr id="6154" name="文本框 9"/>
          <p:cNvSpPr txBox="1">
            <a:spLocks noChangeArrowheads="1"/>
          </p:cNvSpPr>
          <p:nvPr/>
        </p:nvSpPr>
        <p:spPr bwMode="auto">
          <a:xfrm>
            <a:off x="7732159" y="5261052"/>
            <a:ext cx="11290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2000" b="1" dirty="0">
                <a:solidFill>
                  <a:srgbClr val="404040"/>
                </a:solidFill>
                <a:latin typeface="微软雅黑" panose="020B0503020204020204" pitchFamily="34" charset="-122"/>
                <a:ea typeface="微软雅黑" panose="020B0503020204020204" pitchFamily="34" charset="-122"/>
              </a:rPr>
              <a:t>数据库</a:t>
            </a:r>
          </a:p>
        </p:txBody>
      </p:sp>
      <p:pic>
        <p:nvPicPr>
          <p:cNvPr id="6155" name="图片 10241" descr="41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12206288"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矩形 10242"/>
          <p:cNvSpPr>
            <a:spLocks noChangeArrowheads="1"/>
          </p:cNvSpPr>
          <p:nvPr/>
        </p:nvSpPr>
        <p:spPr bwMode="auto">
          <a:xfrm>
            <a:off x="-14288" y="0"/>
            <a:ext cx="12203113" cy="3030538"/>
          </a:xfrm>
          <a:prstGeom prst="rect">
            <a:avLst/>
          </a:prstGeom>
          <a:solidFill>
            <a:srgbClr val="3A3A3A">
              <a:alpha val="7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157" name="文本框 11"/>
          <p:cNvSpPr txBox="1">
            <a:spLocks noChangeArrowheads="1"/>
          </p:cNvSpPr>
          <p:nvPr/>
        </p:nvSpPr>
        <p:spPr bwMode="auto">
          <a:xfrm>
            <a:off x="4439929" y="1280209"/>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3600" b="1" dirty="0">
                <a:solidFill>
                  <a:schemeClr val="bg1"/>
                </a:solidFill>
                <a:latin typeface="微软雅黑" panose="020B0503020204020204" pitchFamily="34" charset="-122"/>
                <a:ea typeface="微软雅黑" panose="020B0503020204020204" pitchFamily="34" charset="-122"/>
              </a:rPr>
              <a:t>版本更新（过程化）</a:t>
            </a:r>
          </a:p>
        </p:txBody>
      </p:sp>
      <p:grpSp>
        <p:nvGrpSpPr>
          <p:cNvPr id="6159" name="组合 5"/>
          <p:cNvGrpSpPr/>
          <p:nvPr/>
        </p:nvGrpSpPr>
        <p:grpSpPr bwMode="auto">
          <a:xfrm>
            <a:off x="5859565" y="5966047"/>
            <a:ext cx="293687" cy="288925"/>
            <a:chOff x="0" y="0"/>
            <a:chExt cx="462" cy="456"/>
          </a:xfrm>
        </p:grpSpPr>
        <p:sp>
          <p:nvSpPr>
            <p:cNvPr id="6160" name="燕尾形 64"/>
            <p:cNvSpPr>
              <a:spLocks noChangeArrowheads="1"/>
            </p:cNvSpPr>
            <p:nvPr/>
          </p:nvSpPr>
          <p:spPr bwMode="auto">
            <a:xfrm rot="5400000">
              <a:off x="97" y="90"/>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6161" name="燕尾形 65"/>
            <p:cNvSpPr>
              <a:spLocks noChangeArrowheads="1"/>
            </p:cNvSpPr>
            <p:nvPr/>
          </p:nvSpPr>
          <p:spPr bwMode="auto">
            <a:xfrm rot="5400000">
              <a:off x="97" y="-102"/>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2" name="文本框 1"/>
          <p:cNvSpPr txBox="1"/>
          <p:nvPr/>
        </p:nvSpPr>
        <p:spPr>
          <a:xfrm>
            <a:off x="462382" y="231257"/>
            <a:ext cx="1336431" cy="398780"/>
          </a:xfrm>
          <a:prstGeom prst="rect">
            <a:avLst/>
          </a:prstGeom>
          <a:noFill/>
        </p:spPr>
        <p:txBody>
          <a:bodyPr wrap="square" rtlCol="0">
            <a:spAutoFit/>
          </a:bodyPr>
          <a:lstStyle/>
          <a:p>
            <a:r>
              <a:rPr lang="zh-CN" altLang="en-US" sz="2000" b="1" dirty="0">
                <a:solidFill>
                  <a:schemeClr val="bg1"/>
                </a:solidFill>
                <a:latin typeface="Arial Black" panose="020B0A04020102020204" pitchFamily="34" charset="0"/>
              </a:rPr>
              <a:t>随心穿</a:t>
            </a:r>
          </a:p>
        </p:txBody>
      </p:sp>
      <p:grpSp>
        <p:nvGrpSpPr>
          <p:cNvPr id="15" name="组合 5"/>
          <p:cNvGrpSpPr/>
          <p:nvPr/>
        </p:nvGrpSpPr>
        <p:grpSpPr bwMode="auto">
          <a:xfrm flipV="1">
            <a:off x="5856069" y="3565940"/>
            <a:ext cx="305273" cy="357444"/>
            <a:chOff x="0" y="0"/>
            <a:chExt cx="462" cy="456"/>
          </a:xfrm>
        </p:grpSpPr>
        <p:sp>
          <p:nvSpPr>
            <p:cNvPr id="16" name="燕尾形 64"/>
            <p:cNvSpPr>
              <a:spLocks noChangeArrowheads="1"/>
            </p:cNvSpPr>
            <p:nvPr/>
          </p:nvSpPr>
          <p:spPr bwMode="auto">
            <a:xfrm rot="5400000">
              <a:off x="97" y="90"/>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sp>
          <p:nvSpPr>
            <p:cNvPr id="17" name="燕尾形 65"/>
            <p:cNvSpPr>
              <a:spLocks noChangeArrowheads="1"/>
            </p:cNvSpPr>
            <p:nvPr/>
          </p:nvSpPr>
          <p:spPr bwMode="auto">
            <a:xfrm rot="5400000">
              <a:off x="97" y="-102"/>
              <a:ext cx="257" cy="462"/>
            </a:xfrm>
            <a:prstGeom prst="chevron">
              <a:avLst>
                <a:gd name="adj" fmla="val 55815"/>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latin typeface="宋体" panose="02010600030101010101" pitchFamily="2" charset="-122"/>
                <a:ea typeface="宋体" panose="02010600030101010101" pitchFamily="2" charset="-122"/>
                <a:sym typeface="宋体" panose="02010600030101010101" pitchFamily="2" charset="-122"/>
              </a:endParaRPr>
            </a:p>
          </p:txBody>
        </p:sp>
      </p:grpSp>
      <p:sp>
        <p:nvSpPr>
          <p:cNvPr id="19" name="Freeform 275"/>
          <p:cNvSpPr>
            <a:spLocks noEditPoints="1"/>
          </p:cNvSpPr>
          <p:nvPr/>
        </p:nvSpPr>
        <p:spPr bwMode="auto">
          <a:xfrm>
            <a:off x="3706073" y="4452437"/>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275"/>
          <p:cNvSpPr>
            <a:spLocks noEditPoints="1"/>
          </p:cNvSpPr>
          <p:nvPr/>
        </p:nvSpPr>
        <p:spPr bwMode="auto">
          <a:xfrm>
            <a:off x="5741736" y="4452436"/>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23" name="Freeform 275"/>
          <p:cNvSpPr>
            <a:spLocks noEditPoints="1"/>
          </p:cNvSpPr>
          <p:nvPr/>
        </p:nvSpPr>
        <p:spPr bwMode="auto">
          <a:xfrm>
            <a:off x="7896424" y="4453949"/>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275"/>
          <p:cNvSpPr>
            <a:spLocks noEditPoints="1"/>
          </p:cNvSpPr>
          <p:nvPr/>
        </p:nvSpPr>
        <p:spPr bwMode="auto">
          <a:xfrm>
            <a:off x="1551384" y="4452438"/>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文本框 27"/>
          <p:cNvSpPr txBox="1"/>
          <p:nvPr/>
        </p:nvSpPr>
        <p:spPr>
          <a:xfrm>
            <a:off x="1294786" y="5265105"/>
            <a:ext cx="1810139" cy="400110"/>
          </a:xfrm>
          <a:prstGeom prst="rect">
            <a:avLst/>
          </a:prstGeom>
          <a:noFill/>
        </p:spPr>
        <p:txBody>
          <a:bodyPr wrap="square" rtlCol="0">
            <a:spAutoFit/>
          </a:bodyPr>
          <a:lstStyle/>
          <a:p>
            <a:r>
              <a:rPr lang="zh-CN" altLang="en-US" sz="2000" b="1" dirty="0">
                <a:solidFill>
                  <a:srgbClr val="404040"/>
                </a:solidFill>
                <a:latin typeface="微软雅黑" panose="020B0503020204020204" pitchFamily="34" charset="-122"/>
                <a:ea typeface="微软雅黑" panose="020B0503020204020204" pitchFamily="34" charset="-122"/>
              </a:rPr>
              <a:t>接口文档</a:t>
            </a:r>
          </a:p>
        </p:txBody>
      </p:sp>
      <p:sp>
        <p:nvSpPr>
          <p:cNvPr id="29" name="Freeform 275"/>
          <p:cNvSpPr>
            <a:spLocks noEditPoints="1"/>
          </p:cNvSpPr>
          <p:nvPr/>
        </p:nvSpPr>
        <p:spPr bwMode="auto">
          <a:xfrm>
            <a:off x="10099684" y="4452436"/>
            <a:ext cx="540932" cy="540891"/>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33 w 288"/>
              <a:gd name="T11" fmla="*/ 131 h 288"/>
              <a:gd name="T12" fmla="*/ 230 w 288"/>
              <a:gd name="T13" fmla="*/ 134 h 288"/>
              <a:gd name="T14" fmla="*/ 189 w 288"/>
              <a:gd name="T15" fmla="*/ 161 h 288"/>
              <a:gd name="T16" fmla="*/ 187 w 288"/>
              <a:gd name="T17" fmla="*/ 165 h 288"/>
              <a:gd name="T18" fmla="*/ 188 w 288"/>
              <a:gd name="T19" fmla="*/ 166 h 288"/>
              <a:gd name="T20" fmla="*/ 205 w 288"/>
              <a:gd name="T21" fmla="*/ 218 h 288"/>
              <a:gd name="T22" fmla="*/ 206 w 288"/>
              <a:gd name="T23" fmla="*/ 223 h 288"/>
              <a:gd name="T24" fmla="*/ 205 w 288"/>
              <a:gd name="T25" fmla="*/ 229 h 288"/>
              <a:gd name="T26" fmla="*/ 198 w 288"/>
              <a:gd name="T27" fmla="*/ 232 h 288"/>
              <a:gd name="T28" fmla="*/ 198 w 288"/>
              <a:gd name="T29" fmla="*/ 232 h 288"/>
              <a:gd name="T30" fmla="*/ 190 w 288"/>
              <a:gd name="T31" fmla="*/ 229 h 288"/>
              <a:gd name="T32" fmla="*/ 148 w 288"/>
              <a:gd name="T33" fmla="*/ 195 h 288"/>
              <a:gd name="T34" fmla="*/ 146 w 288"/>
              <a:gd name="T35" fmla="*/ 194 h 288"/>
              <a:gd name="T36" fmla="*/ 144 w 288"/>
              <a:gd name="T37" fmla="*/ 195 h 288"/>
              <a:gd name="T38" fmla="*/ 104 w 288"/>
              <a:gd name="T39" fmla="*/ 229 h 288"/>
              <a:gd name="T40" fmla="*/ 96 w 288"/>
              <a:gd name="T41" fmla="*/ 232 h 288"/>
              <a:gd name="T42" fmla="*/ 89 w 288"/>
              <a:gd name="T43" fmla="*/ 229 h 288"/>
              <a:gd name="T44" fmla="*/ 87 w 288"/>
              <a:gd name="T45" fmla="*/ 223 h 288"/>
              <a:gd name="T46" fmla="*/ 88 w 288"/>
              <a:gd name="T47" fmla="*/ 218 h 288"/>
              <a:gd name="T48" fmla="*/ 104 w 288"/>
              <a:gd name="T49" fmla="*/ 166 h 288"/>
              <a:gd name="T50" fmla="*/ 104 w 288"/>
              <a:gd name="T51" fmla="*/ 165 h 288"/>
              <a:gd name="T52" fmla="*/ 102 w 288"/>
              <a:gd name="T53" fmla="*/ 161 h 288"/>
              <a:gd name="T54" fmla="*/ 61 w 288"/>
              <a:gd name="T55" fmla="*/ 134 h 288"/>
              <a:gd name="T56" fmla="*/ 58 w 288"/>
              <a:gd name="T57" fmla="*/ 131 h 288"/>
              <a:gd name="T58" fmla="*/ 56 w 288"/>
              <a:gd name="T59" fmla="*/ 125 h 288"/>
              <a:gd name="T60" fmla="*/ 57 w 288"/>
              <a:gd name="T61" fmla="*/ 120 h 288"/>
              <a:gd name="T62" fmla="*/ 61 w 288"/>
              <a:gd name="T63" fmla="*/ 117 h 288"/>
              <a:gd name="T64" fmla="*/ 67 w 288"/>
              <a:gd name="T65" fmla="*/ 116 h 288"/>
              <a:gd name="T66" fmla="*/ 118 w 288"/>
              <a:gd name="T67" fmla="*/ 116 h 288"/>
              <a:gd name="T68" fmla="*/ 120 w 288"/>
              <a:gd name="T69" fmla="*/ 115 h 288"/>
              <a:gd name="T70" fmla="*/ 122 w 288"/>
              <a:gd name="T71" fmla="*/ 113 h 288"/>
              <a:gd name="T72" fmla="*/ 136 w 288"/>
              <a:gd name="T73" fmla="*/ 61 h 288"/>
              <a:gd name="T74" fmla="*/ 138 w 288"/>
              <a:gd name="T75" fmla="*/ 56 h 288"/>
              <a:gd name="T76" fmla="*/ 146 w 288"/>
              <a:gd name="T77" fmla="*/ 52 h 288"/>
              <a:gd name="T78" fmla="*/ 153 w 288"/>
              <a:gd name="T79" fmla="*/ 56 h 288"/>
              <a:gd name="T80" fmla="*/ 155 w 288"/>
              <a:gd name="T81" fmla="*/ 61 h 288"/>
              <a:gd name="T82" fmla="*/ 170 w 288"/>
              <a:gd name="T83" fmla="*/ 113 h 288"/>
              <a:gd name="T84" fmla="*/ 171 w 288"/>
              <a:gd name="T85" fmla="*/ 115 h 288"/>
              <a:gd name="T86" fmla="*/ 174 w 288"/>
              <a:gd name="T87" fmla="*/ 116 h 288"/>
              <a:gd name="T88" fmla="*/ 224 w 288"/>
              <a:gd name="T89" fmla="*/ 116 h 288"/>
              <a:gd name="T90" fmla="*/ 229 w 288"/>
              <a:gd name="T91" fmla="*/ 117 h 288"/>
              <a:gd name="T92" fmla="*/ 234 w 288"/>
              <a:gd name="T93" fmla="*/ 120 h 288"/>
              <a:gd name="T94" fmla="*/ 236 w 288"/>
              <a:gd name="T95" fmla="*/ 125 h 288"/>
              <a:gd name="T96" fmla="*/ 233 w 288"/>
              <a:gd name="T97" fmla="*/ 1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33" y="131"/>
                </a:moveTo>
                <a:cubicBezTo>
                  <a:pt x="232" y="133"/>
                  <a:pt x="231" y="134"/>
                  <a:pt x="230" y="134"/>
                </a:cubicBezTo>
                <a:cubicBezTo>
                  <a:pt x="189" y="161"/>
                  <a:pt x="189" y="161"/>
                  <a:pt x="189" y="161"/>
                </a:cubicBezTo>
                <a:cubicBezTo>
                  <a:pt x="188" y="161"/>
                  <a:pt x="187" y="164"/>
                  <a:pt x="187" y="165"/>
                </a:cubicBezTo>
                <a:cubicBezTo>
                  <a:pt x="187" y="165"/>
                  <a:pt x="187" y="166"/>
                  <a:pt x="188" y="166"/>
                </a:cubicBezTo>
                <a:cubicBezTo>
                  <a:pt x="205" y="218"/>
                  <a:pt x="205" y="218"/>
                  <a:pt x="205" y="218"/>
                </a:cubicBezTo>
                <a:cubicBezTo>
                  <a:pt x="206" y="220"/>
                  <a:pt x="206" y="221"/>
                  <a:pt x="206" y="223"/>
                </a:cubicBezTo>
                <a:cubicBezTo>
                  <a:pt x="206" y="225"/>
                  <a:pt x="206" y="227"/>
                  <a:pt x="205" y="229"/>
                </a:cubicBezTo>
                <a:cubicBezTo>
                  <a:pt x="203" y="231"/>
                  <a:pt x="200" y="232"/>
                  <a:pt x="198" y="232"/>
                </a:cubicBezTo>
                <a:cubicBezTo>
                  <a:pt x="198" y="232"/>
                  <a:pt x="198" y="232"/>
                  <a:pt x="198" y="232"/>
                </a:cubicBezTo>
                <a:cubicBezTo>
                  <a:pt x="194" y="232"/>
                  <a:pt x="192" y="230"/>
                  <a:pt x="190" y="229"/>
                </a:cubicBezTo>
                <a:cubicBezTo>
                  <a:pt x="148" y="195"/>
                  <a:pt x="148" y="195"/>
                  <a:pt x="148" y="195"/>
                </a:cubicBezTo>
                <a:cubicBezTo>
                  <a:pt x="148" y="194"/>
                  <a:pt x="147" y="194"/>
                  <a:pt x="146" y="194"/>
                </a:cubicBezTo>
                <a:cubicBezTo>
                  <a:pt x="145" y="194"/>
                  <a:pt x="144" y="194"/>
                  <a:pt x="144" y="195"/>
                </a:cubicBezTo>
                <a:cubicBezTo>
                  <a:pt x="104" y="229"/>
                  <a:pt x="104" y="229"/>
                  <a:pt x="104" y="229"/>
                </a:cubicBezTo>
                <a:cubicBezTo>
                  <a:pt x="102" y="230"/>
                  <a:pt x="100" y="232"/>
                  <a:pt x="96" y="232"/>
                </a:cubicBezTo>
                <a:cubicBezTo>
                  <a:pt x="94" y="232"/>
                  <a:pt x="91" y="231"/>
                  <a:pt x="89" y="229"/>
                </a:cubicBezTo>
                <a:cubicBezTo>
                  <a:pt x="88" y="226"/>
                  <a:pt x="87" y="224"/>
                  <a:pt x="87" y="223"/>
                </a:cubicBezTo>
                <a:cubicBezTo>
                  <a:pt x="87" y="221"/>
                  <a:pt x="88" y="220"/>
                  <a:pt x="88" y="218"/>
                </a:cubicBezTo>
                <a:cubicBezTo>
                  <a:pt x="104" y="166"/>
                  <a:pt x="104" y="166"/>
                  <a:pt x="104" y="166"/>
                </a:cubicBezTo>
                <a:cubicBezTo>
                  <a:pt x="104" y="166"/>
                  <a:pt x="104" y="166"/>
                  <a:pt x="104" y="165"/>
                </a:cubicBezTo>
                <a:cubicBezTo>
                  <a:pt x="104" y="164"/>
                  <a:pt x="103" y="162"/>
                  <a:pt x="102" y="161"/>
                </a:cubicBezTo>
                <a:cubicBezTo>
                  <a:pt x="61" y="134"/>
                  <a:pt x="61" y="134"/>
                  <a:pt x="61" y="134"/>
                </a:cubicBezTo>
                <a:cubicBezTo>
                  <a:pt x="60" y="134"/>
                  <a:pt x="59" y="133"/>
                  <a:pt x="58" y="131"/>
                </a:cubicBezTo>
                <a:cubicBezTo>
                  <a:pt x="57" y="130"/>
                  <a:pt x="56" y="128"/>
                  <a:pt x="56" y="125"/>
                </a:cubicBezTo>
                <a:cubicBezTo>
                  <a:pt x="56" y="123"/>
                  <a:pt x="56" y="121"/>
                  <a:pt x="57" y="120"/>
                </a:cubicBezTo>
                <a:cubicBezTo>
                  <a:pt x="59" y="119"/>
                  <a:pt x="60" y="118"/>
                  <a:pt x="61" y="117"/>
                </a:cubicBezTo>
                <a:cubicBezTo>
                  <a:pt x="63" y="116"/>
                  <a:pt x="65" y="116"/>
                  <a:pt x="67" y="116"/>
                </a:cubicBezTo>
                <a:cubicBezTo>
                  <a:pt x="118" y="116"/>
                  <a:pt x="118" y="116"/>
                  <a:pt x="118" y="116"/>
                </a:cubicBezTo>
                <a:cubicBezTo>
                  <a:pt x="118" y="116"/>
                  <a:pt x="119" y="116"/>
                  <a:pt x="120" y="115"/>
                </a:cubicBezTo>
                <a:cubicBezTo>
                  <a:pt x="121" y="115"/>
                  <a:pt x="121" y="114"/>
                  <a:pt x="122" y="113"/>
                </a:cubicBezTo>
                <a:cubicBezTo>
                  <a:pt x="136" y="61"/>
                  <a:pt x="136" y="61"/>
                  <a:pt x="136" y="61"/>
                </a:cubicBezTo>
                <a:cubicBezTo>
                  <a:pt x="137" y="59"/>
                  <a:pt x="137" y="57"/>
                  <a:pt x="138" y="56"/>
                </a:cubicBezTo>
                <a:cubicBezTo>
                  <a:pt x="139" y="54"/>
                  <a:pt x="142" y="52"/>
                  <a:pt x="146" y="52"/>
                </a:cubicBezTo>
                <a:cubicBezTo>
                  <a:pt x="150" y="52"/>
                  <a:pt x="152" y="54"/>
                  <a:pt x="153" y="56"/>
                </a:cubicBezTo>
                <a:cubicBezTo>
                  <a:pt x="154" y="57"/>
                  <a:pt x="154" y="59"/>
                  <a:pt x="155" y="61"/>
                </a:cubicBezTo>
                <a:cubicBezTo>
                  <a:pt x="170" y="113"/>
                  <a:pt x="170" y="113"/>
                  <a:pt x="170" y="113"/>
                </a:cubicBezTo>
                <a:cubicBezTo>
                  <a:pt x="170" y="114"/>
                  <a:pt x="170" y="115"/>
                  <a:pt x="171" y="115"/>
                </a:cubicBezTo>
                <a:cubicBezTo>
                  <a:pt x="172" y="116"/>
                  <a:pt x="173" y="116"/>
                  <a:pt x="174" y="116"/>
                </a:cubicBezTo>
                <a:cubicBezTo>
                  <a:pt x="224" y="116"/>
                  <a:pt x="224" y="116"/>
                  <a:pt x="224" y="116"/>
                </a:cubicBezTo>
                <a:cubicBezTo>
                  <a:pt x="226" y="116"/>
                  <a:pt x="227" y="116"/>
                  <a:pt x="229" y="117"/>
                </a:cubicBezTo>
                <a:cubicBezTo>
                  <a:pt x="230" y="117"/>
                  <a:pt x="232" y="118"/>
                  <a:pt x="234" y="120"/>
                </a:cubicBezTo>
                <a:cubicBezTo>
                  <a:pt x="235" y="121"/>
                  <a:pt x="236" y="123"/>
                  <a:pt x="236" y="125"/>
                </a:cubicBezTo>
                <a:cubicBezTo>
                  <a:pt x="236" y="128"/>
                  <a:pt x="234" y="130"/>
                  <a:pt x="233" y="131"/>
                </a:cubicBezTo>
                <a:close/>
              </a:path>
            </a:pathLst>
          </a:custGeom>
          <a:solidFill>
            <a:srgbClr val="2626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文本框 5"/>
          <p:cNvSpPr txBox="1"/>
          <p:nvPr/>
        </p:nvSpPr>
        <p:spPr>
          <a:xfrm>
            <a:off x="9563878" y="5261052"/>
            <a:ext cx="1845978" cy="400110"/>
          </a:xfrm>
          <a:prstGeom prst="rect">
            <a:avLst/>
          </a:prstGeom>
          <a:noFill/>
        </p:spPr>
        <p:txBody>
          <a:bodyPr wrap="square" rtlCol="0">
            <a:spAutoFit/>
          </a:bodyPr>
          <a:lstStyle/>
          <a:p>
            <a:r>
              <a:rPr lang="zh-CN" altLang="en-US" sz="2000" b="1" dirty="0">
                <a:solidFill>
                  <a:srgbClr val="404040"/>
                </a:solidFill>
                <a:latin typeface="微软雅黑" panose="020B0503020204020204" pitchFamily="34" charset="-122"/>
                <a:ea typeface="微软雅黑" panose="020B0503020204020204" pitchFamily="34" charset="-122"/>
              </a:rPr>
              <a:t>后台接口配置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503632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1</a:t>
              </a:r>
            </a:p>
          </p:txBody>
        </p:sp>
        <p:sp>
          <p:nvSpPr>
            <p:cNvPr id="5128" name="文本框 16"/>
            <p:cNvSpPr txBox="1">
              <a:spLocks noChangeArrowheads="1"/>
            </p:cNvSpPr>
            <p:nvPr/>
          </p:nvSpPr>
          <p:spPr bwMode="auto">
            <a:xfrm>
              <a:off x="4925866" y="4173361"/>
              <a:ext cx="1292096"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接口文档</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3571419"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sp>
        <p:nvSpPr>
          <p:cNvPr id="12" name="文本框 11"/>
          <p:cNvSpPr txBox="1"/>
          <p:nvPr/>
        </p:nvSpPr>
        <p:spPr>
          <a:xfrm>
            <a:off x="838200" y="2248678"/>
            <a:ext cx="9556102" cy="2308324"/>
          </a:xfrm>
          <a:prstGeom prst="rect">
            <a:avLst/>
          </a:prstGeom>
          <a:noFill/>
        </p:spPr>
        <p:txBody>
          <a:bodyPr wrap="square" rtlCol="0">
            <a:spAutoFit/>
          </a:bodyPr>
          <a:lstStyle/>
          <a:p>
            <a:r>
              <a:rPr lang="zh-CN" altLang="en-US" sz="2400" dirty="0">
                <a:solidFill>
                  <a:srgbClr val="26B597"/>
                </a:solidFill>
                <a:latin typeface="微软雅黑" panose="020B0503020204020204" pitchFamily="34" charset="-122"/>
                <a:ea typeface="微软雅黑" panose="020B0503020204020204" pitchFamily="34" charset="-122"/>
              </a:rPr>
              <a:t>一、什么是接口文档？</a:t>
            </a:r>
          </a:p>
          <a:p>
            <a:r>
              <a:rPr lang="zh-CN" altLang="en-US" sz="2400" dirty="0">
                <a:solidFill>
                  <a:srgbClr val="26B597"/>
                </a:solidFill>
                <a:latin typeface="微软雅黑" panose="020B0503020204020204" pitchFamily="34" charset="-122"/>
                <a:ea typeface="微软雅黑" panose="020B0503020204020204" pitchFamily="34" charset="-122"/>
              </a:rPr>
              <a:t>在项目开发中，</a:t>
            </a:r>
            <a:r>
              <a:rPr lang="en-US" altLang="zh-CN" sz="2400" dirty="0">
                <a:solidFill>
                  <a:srgbClr val="26B597"/>
                </a:solidFill>
                <a:latin typeface="微软雅黑" panose="020B0503020204020204" pitchFamily="34" charset="-122"/>
                <a:ea typeface="微软雅黑" panose="020B0503020204020204" pitchFamily="34" charset="-122"/>
              </a:rPr>
              <a:t>web</a:t>
            </a:r>
            <a:r>
              <a:rPr lang="zh-CN" altLang="en-US" sz="2400" dirty="0">
                <a:solidFill>
                  <a:srgbClr val="26B597"/>
                </a:solidFill>
                <a:latin typeface="微软雅黑" panose="020B0503020204020204" pitchFamily="34" charset="-122"/>
                <a:ea typeface="微软雅黑" panose="020B0503020204020204" pitchFamily="34" charset="-122"/>
              </a:rPr>
              <a:t>项目的前后端分离开发，</a:t>
            </a:r>
            <a:r>
              <a:rPr lang="en-US" altLang="zh-CN" sz="2400" dirty="0">
                <a:solidFill>
                  <a:srgbClr val="26B597"/>
                </a:solidFill>
                <a:latin typeface="微软雅黑" panose="020B0503020204020204" pitchFamily="34" charset="-122"/>
                <a:ea typeface="微软雅黑" panose="020B0503020204020204" pitchFamily="34" charset="-122"/>
              </a:rPr>
              <a:t>APP</a:t>
            </a:r>
            <a:r>
              <a:rPr lang="zh-CN" altLang="en-US" sz="2400" dirty="0">
                <a:solidFill>
                  <a:srgbClr val="26B597"/>
                </a:solidFill>
                <a:latin typeface="微软雅黑" panose="020B0503020204020204" pitchFamily="34" charset="-122"/>
                <a:ea typeface="微软雅黑" panose="020B0503020204020204" pitchFamily="34" charset="-122"/>
              </a:rPr>
              <a:t>开发，需要由前后端工程师共同定义接口，编写接口文档，之后大家都根据这个接口文档进行开发，到项目结束前都要一直维护。</a:t>
            </a:r>
            <a:endParaRPr lang="en-US" altLang="zh-CN" sz="2400" dirty="0">
              <a:solidFill>
                <a:srgbClr val="26B597"/>
              </a:solidFill>
              <a:latin typeface="微软雅黑" panose="020B0503020204020204" pitchFamily="34" charset="-122"/>
              <a:ea typeface="微软雅黑" panose="020B0503020204020204" pitchFamily="34" charset="-122"/>
            </a:endParaRPr>
          </a:p>
          <a:p>
            <a:endParaRPr lang="en-US" altLang="zh-CN" sz="2400" dirty="0">
              <a:solidFill>
                <a:srgbClr val="26B597"/>
              </a:solidFill>
              <a:latin typeface="微软雅黑" panose="020B0503020204020204" pitchFamily="34" charset="-122"/>
              <a:ea typeface="微软雅黑" panose="020B0503020204020204" pitchFamily="34" charset="-122"/>
            </a:endParaRPr>
          </a:p>
          <a:p>
            <a:r>
              <a:rPr lang="en-US" altLang="zh-CN" sz="2400" dirty="0">
                <a:solidFill>
                  <a:srgbClr val="26B597"/>
                </a:solidFill>
                <a:latin typeface="微软雅黑" panose="020B0503020204020204" pitchFamily="34" charset="-122"/>
                <a:ea typeface="微软雅黑" panose="020B0503020204020204" pitchFamily="34" charset="-122"/>
                <a:hlinkClick r:id="rId2" action="ppaction://hlinkfile"/>
              </a:rPr>
              <a:t>E:\PT\github\Suixinchuan\</a:t>
            </a:r>
            <a:r>
              <a:rPr lang="zh-CN" altLang="en-US" sz="2400" dirty="0">
                <a:solidFill>
                  <a:srgbClr val="26B597"/>
                </a:solidFill>
                <a:latin typeface="微软雅黑" panose="020B0503020204020204" pitchFamily="34" charset="-122"/>
                <a:ea typeface="微软雅黑" panose="020B0503020204020204" pitchFamily="34" charset="-122"/>
                <a:hlinkClick r:id="rId2" action="ppaction://hlinkfile"/>
              </a:rPr>
              <a:t>随心穿</a:t>
            </a:r>
            <a:r>
              <a:rPr lang="en-US" altLang="zh-CN" sz="2400" dirty="0">
                <a:solidFill>
                  <a:srgbClr val="26B597"/>
                </a:solidFill>
                <a:latin typeface="微软雅黑" panose="020B0503020204020204" pitchFamily="34" charset="-122"/>
                <a:ea typeface="微软雅黑" panose="020B0503020204020204" pitchFamily="34" charset="-122"/>
                <a:hlinkClick r:id="rId2" action="ppaction://hlinkfile"/>
              </a:rPr>
              <a:t>-</a:t>
            </a:r>
            <a:r>
              <a:rPr lang="zh-CN" altLang="en-US" sz="2400" dirty="0">
                <a:solidFill>
                  <a:srgbClr val="26B597"/>
                </a:solidFill>
                <a:latin typeface="微软雅黑" panose="020B0503020204020204" pitchFamily="34" charset="-122"/>
                <a:ea typeface="微软雅黑" panose="020B0503020204020204" pitchFamily="34" charset="-122"/>
                <a:hlinkClick r:id="rId2" action="ppaction://hlinkfile"/>
              </a:rPr>
              <a:t>文档</a:t>
            </a:r>
            <a:r>
              <a:rPr lang="en-US" altLang="zh-CN" sz="2400" dirty="0">
                <a:solidFill>
                  <a:srgbClr val="26B597"/>
                </a:solidFill>
                <a:latin typeface="微软雅黑" panose="020B0503020204020204" pitchFamily="34" charset="-122"/>
                <a:ea typeface="微软雅黑" panose="020B0503020204020204" pitchFamily="34" charset="-122"/>
                <a:hlinkClick r:id="rId2" action="ppaction://hlinkfile"/>
              </a:rPr>
              <a:t>\</a:t>
            </a:r>
            <a:r>
              <a:rPr lang="zh-CN" altLang="en-US" sz="2400" dirty="0">
                <a:solidFill>
                  <a:srgbClr val="26B597"/>
                </a:solidFill>
                <a:latin typeface="微软雅黑" panose="020B0503020204020204" pitchFamily="34" charset="-122"/>
                <a:ea typeface="微软雅黑" panose="020B0503020204020204" pitchFamily="34" charset="-122"/>
                <a:hlinkClick r:id="rId2" action="ppaction://hlinkfile"/>
              </a:rPr>
              <a:t>项目规划</a:t>
            </a:r>
            <a:r>
              <a:rPr lang="en-US" altLang="zh-CN" sz="2400" dirty="0">
                <a:solidFill>
                  <a:srgbClr val="26B597"/>
                </a:solidFill>
                <a:latin typeface="微软雅黑" panose="020B0503020204020204" pitchFamily="34" charset="-122"/>
                <a:ea typeface="微软雅黑" panose="020B0503020204020204" pitchFamily="34" charset="-122"/>
                <a:hlinkClick r:id="rId2" action="ppaction://hlinkfile"/>
              </a:rPr>
              <a:t>\</a:t>
            </a:r>
            <a:r>
              <a:rPr lang="zh-CN" altLang="en-US" sz="2400" dirty="0">
                <a:solidFill>
                  <a:srgbClr val="26B597"/>
                </a:solidFill>
                <a:latin typeface="微软雅黑" panose="020B0503020204020204" pitchFamily="34" charset="-122"/>
                <a:ea typeface="微软雅黑" panose="020B0503020204020204" pitchFamily="34" charset="-122"/>
                <a:hlinkClick r:id="rId2" action="ppaction://hlinkfile"/>
              </a:rPr>
              <a:t>接口文档</a:t>
            </a:r>
            <a:r>
              <a:rPr lang="en-US" altLang="zh-CN" sz="2400" dirty="0">
                <a:solidFill>
                  <a:srgbClr val="26B597"/>
                </a:solidFill>
                <a:latin typeface="微软雅黑" panose="020B0503020204020204" pitchFamily="34" charset="-122"/>
                <a:ea typeface="微软雅黑" panose="020B0503020204020204" pitchFamily="34" charset="-122"/>
                <a:hlinkClick r:id="rId2" action="ppaction://hlinkfile"/>
              </a:rPr>
              <a:t>.docx</a:t>
            </a:r>
            <a:endParaRPr lang="zh-CN" altLang="en-US" sz="2400" dirty="0">
              <a:solidFill>
                <a:srgbClr val="26B59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067" y="1084565"/>
            <a:ext cx="5036325" cy="523219"/>
            <a:chOff x="3481388" y="4151313"/>
            <a:chExt cx="4181053" cy="422275"/>
          </a:xfrm>
        </p:grpSpPr>
        <p:sp>
          <p:nvSpPr>
            <p:cNvPr id="5125" name="矩形 20"/>
            <p:cNvSpPr>
              <a:spLocks noChangeArrowheads="1"/>
            </p:cNvSpPr>
            <p:nvPr/>
          </p:nvSpPr>
          <p:spPr bwMode="auto">
            <a:xfrm>
              <a:off x="3687763" y="4151313"/>
              <a:ext cx="3974678" cy="420687"/>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dirty="0">
                <a:solidFill>
                  <a:srgbClr val="595959"/>
                </a:solidFill>
                <a:ea typeface="宋体" panose="02010600030101010101" pitchFamily="2" charset="-122"/>
                <a:sym typeface="Calibri" panose="020F0502020204030204" pitchFamily="34" charset="0"/>
              </a:endParaRPr>
            </a:p>
          </p:txBody>
        </p:sp>
        <p:sp>
          <p:nvSpPr>
            <p:cNvPr id="5126" name="椭圆 13"/>
            <p:cNvSpPr>
              <a:spLocks noChangeArrowheads="1"/>
            </p:cNvSpPr>
            <p:nvPr/>
          </p:nvSpPr>
          <p:spPr bwMode="auto">
            <a:xfrm>
              <a:off x="3481388" y="4152900"/>
              <a:ext cx="420687" cy="420688"/>
            </a:xfrm>
            <a:prstGeom prst="ellipse">
              <a:avLst/>
            </a:prstGeom>
            <a:solidFill>
              <a:srgbClr val="26B597"/>
            </a:solidFill>
            <a:ln w="9525" cmpd="sng">
              <a:solidFill>
                <a:schemeClr val="bg1"/>
              </a:solidFill>
              <a:rou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solidFill>
                  <a:srgbClr val="595959"/>
                </a:solidFill>
                <a:ea typeface="宋体" panose="02010600030101010101" pitchFamily="2" charset="-122"/>
                <a:sym typeface="Calibri" panose="020F0502020204030204" pitchFamily="34" charset="0"/>
              </a:endParaRPr>
            </a:p>
          </p:txBody>
        </p:sp>
        <p:sp>
          <p:nvSpPr>
            <p:cNvPr id="5127" name="文本框 15"/>
            <p:cNvSpPr txBox="1">
              <a:spLocks noChangeArrowheads="1"/>
            </p:cNvSpPr>
            <p:nvPr/>
          </p:nvSpPr>
          <p:spPr bwMode="auto">
            <a:xfrm>
              <a:off x="3532188" y="4194175"/>
              <a:ext cx="304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16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1</a:t>
              </a:r>
            </a:p>
          </p:txBody>
        </p:sp>
        <p:sp>
          <p:nvSpPr>
            <p:cNvPr id="5128" name="文本框 16"/>
            <p:cNvSpPr txBox="1">
              <a:spLocks noChangeArrowheads="1"/>
            </p:cNvSpPr>
            <p:nvPr/>
          </p:nvSpPr>
          <p:spPr bwMode="auto">
            <a:xfrm>
              <a:off x="4925866" y="4173361"/>
              <a:ext cx="1292096"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接口文档</a:t>
              </a:r>
            </a:p>
          </p:txBody>
        </p:sp>
      </p:grpSp>
      <p:sp>
        <p:nvSpPr>
          <p:cNvPr id="5130" name="矩形 22"/>
          <p:cNvSpPr>
            <a:spLocks noChangeArrowheads="1"/>
          </p:cNvSpPr>
          <p:nvPr/>
        </p:nvSpPr>
        <p:spPr bwMode="auto">
          <a:xfrm rot="16200000">
            <a:off x="212954" y="-201304"/>
            <a:ext cx="69850" cy="460375"/>
          </a:xfrm>
          <a:prstGeom prst="rect">
            <a:avLst/>
          </a:prstGeom>
          <a:solidFill>
            <a:srgbClr val="26B5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sym typeface="Calibri" panose="020F0502020204030204" pitchFamily="34" charset="0"/>
            </a:endParaRPr>
          </a:p>
        </p:txBody>
      </p:sp>
      <p:sp>
        <p:nvSpPr>
          <p:cNvPr id="5131" name="日期占位符 1"/>
          <p:cNvSpPr>
            <a:spLocks noChangeArrowheads="1"/>
          </p:cNvSpPr>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sz="1200">
              <a:solidFill>
                <a:srgbClr val="898989"/>
              </a:solidFill>
              <a:ea typeface="宋体" panose="02010600030101010101" pitchFamily="2" charset="-122"/>
            </a:endParaRPr>
          </a:p>
        </p:txBody>
      </p:sp>
      <p:sp>
        <p:nvSpPr>
          <p:cNvPr id="3" name="文本框 2"/>
          <p:cNvSpPr txBox="1"/>
          <p:nvPr/>
        </p:nvSpPr>
        <p:spPr>
          <a:xfrm>
            <a:off x="478067" y="136525"/>
            <a:ext cx="3571419" cy="584775"/>
          </a:xfrm>
          <a:prstGeom prst="rect">
            <a:avLst/>
          </a:prstGeom>
          <a:noFill/>
        </p:spPr>
        <p:txBody>
          <a:bodyPr wrap="square" rtlCol="0">
            <a:spAutoFit/>
          </a:bodyPr>
          <a:lstStyle/>
          <a:p>
            <a:r>
              <a:rPr lang="zh-CN" altLang="en-US" sz="3200" b="1" dirty="0">
                <a:latin typeface="幼圆" panose="02010509060101010101" pitchFamily="49" charset="-122"/>
                <a:ea typeface="幼圆" panose="02010509060101010101" pitchFamily="49" charset="-122"/>
              </a:rPr>
              <a:t>版本更新（过程化）</a:t>
            </a:r>
          </a:p>
        </p:txBody>
      </p:sp>
      <p:pic>
        <p:nvPicPr>
          <p:cNvPr id="4" name="图片 3"/>
          <p:cNvPicPr>
            <a:picLocks noChangeAspect="1"/>
          </p:cNvPicPr>
          <p:nvPr/>
        </p:nvPicPr>
        <p:blipFill>
          <a:blip r:embed="rId2"/>
          <a:stretch>
            <a:fillRect/>
          </a:stretch>
        </p:blipFill>
        <p:spPr>
          <a:xfrm>
            <a:off x="825500" y="2199640"/>
            <a:ext cx="4589145" cy="4156710"/>
          </a:xfrm>
          <a:prstGeom prst="rect">
            <a:avLst/>
          </a:prstGeom>
        </p:spPr>
      </p:pic>
      <p:pic>
        <p:nvPicPr>
          <p:cNvPr id="6" name="图片 5"/>
          <p:cNvPicPr>
            <a:picLocks noChangeAspect="1"/>
          </p:cNvPicPr>
          <p:nvPr/>
        </p:nvPicPr>
        <p:blipFill>
          <a:blip r:embed="rId3"/>
          <a:stretch>
            <a:fillRect/>
          </a:stretch>
        </p:blipFill>
        <p:spPr>
          <a:xfrm>
            <a:off x="5725160" y="594995"/>
            <a:ext cx="6057900" cy="596646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619</Words>
  <Application>Microsoft Office PowerPoint</Application>
  <PresentationFormat>宽屏</PresentationFormat>
  <Paragraphs>80</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Hiragino Sans GB W6</vt:lpstr>
      <vt:lpstr>宋体</vt:lpstr>
      <vt:lpstr>微软雅黑</vt:lpstr>
      <vt:lpstr>幼圆</vt:lpstr>
      <vt:lpstr>Arial</vt:lpstr>
      <vt:lpstr>Arial Black</vt:lpstr>
      <vt:lpstr>Calibri</vt:lpstr>
      <vt:lpstr>Calibri Light</vt:lpstr>
      <vt:lpstr>Eras Demi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 </cp:lastModifiedBy>
  <cp:revision>41</cp:revision>
  <dcterms:created xsi:type="dcterms:W3CDTF">2016-12-31T12:12:00Z</dcterms:created>
  <dcterms:modified xsi:type="dcterms:W3CDTF">2020-04-27T07:14:27Z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